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sldIdLst>
    <p:sldId id="257" r:id="rId3"/>
    <p:sldId id="285" r:id="rId4"/>
    <p:sldId id="278" r:id="rId5"/>
    <p:sldId id="284" r:id="rId6"/>
    <p:sldId id="274" r:id="rId7"/>
    <p:sldId id="267" r:id="rId8"/>
    <p:sldId id="275" r:id="rId9"/>
    <p:sldId id="276" r:id="rId10"/>
    <p:sldId id="277" r:id="rId11"/>
    <p:sldId id="286" r:id="rId12"/>
    <p:sldId id="268" r:id="rId13"/>
    <p:sldId id="269" r:id="rId14"/>
    <p:sldId id="270" r:id="rId15"/>
    <p:sldId id="289" r:id="rId16"/>
    <p:sldId id="288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>
        <p:scale>
          <a:sx n="78" d="100"/>
          <a:sy n="78" d="100"/>
        </p:scale>
        <p:origin x="-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793A-B764-40A8-A412-49DA750BA2D8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B0D1B-2FBF-4303-9A93-A567B5C23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0427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7437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350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3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3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61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49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13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07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8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7768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1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6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490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13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5973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3595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7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0086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6737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b="1">
              <a:solidFill>
                <a:srgbClr val="FFFFFF"/>
              </a:solidFill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>
              <a:solidFill>
                <a:srgbClr val="FFFFFF"/>
              </a:solidFill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 rot="-5400000">
            <a:off x="4535488" y="-3556000"/>
            <a:ext cx="107950" cy="8893175"/>
          </a:xfrm>
          <a:prstGeom prst="rect">
            <a:avLst/>
          </a:prstGeom>
          <a:solidFill>
            <a:srgbClr val="00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 rot="-5400000">
            <a:off x="4535488" y="2060575"/>
            <a:ext cx="107950" cy="8893175"/>
          </a:xfrm>
          <a:prstGeom prst="rect">
            <a:avLst/>
          </a:prstGeom>
          <a:solidFill>
            <a:srgbClr val="00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0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5995-850F-4E3C-85F3-33EE5DA90F7A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3D535-AE06-47CF-8ECD-066B5FF7B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Особенности введения профессиональных стандартов в образовательных организациях высшего образования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just"/>
            <a:endParaRPr lang="ru-RU" sz="3800" dirty="0" smtClean="0"/>
          </a:p>
          <a:p>
            <a:pPr algn="just"/>
            <a:endParaRPr lang="ru-RU" sz="3300" dirty="0">
              <a:solidFill>
                <a:srgbClr val="000000"/>
              </a:solidFill>
            </a:endParaRPr>
          </a:p>
          <a:p>
            <a:pPr algn="just"/>
            <a:endParaRPr lang="ru-RU" sz="3300" dirty="0" smtClean="0"/>
          </a:p>
          <a:p>
            <a:pPr algn="just"/>
            <a:endParaRPr lang="ru-RU" sz="5100" dirty="0" smtClean="0"/>
          </a:p>
          <a:p>
            <a:pPr algn="just"/>
            <a:endParaRPr lang="ru-RU" sz="5100" dirty="0" smtClean="0">
              <a:solidFill>
                <a:srgbClr val="000000"/>
              </a:solidFill>
            </a:endParaRPr>
          </a:p>
          <a:p>
            <a:pPr algn="r"/>
            <a:r>
              <a:rPr lang="ru-RU" sz="2000" dirty="0" smtClean="0"/>
              <a:t>Презентацию подготовила Черных Н.В., </a:t>
            </a:r>
            <a:r>
              <a:rPr lang="ru-RU" sz="2000" dirty="0" err="1" smtClean="0"/>
              <a:t>к.ю.н</a:t>
            </a:r>
            <a:r>
              <a:rPr lang="ru-RU" sz="2000" dirty="0" smtClean="0"/>
              <a:t>., доцент кафедры трудового права и права социального обеспечения Университета имени О.Е. Кутафина (МГЮА)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268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Соотношение ПС и ЕКС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Будут ли отменены ЕТКС и ЕКС?</a:t>
            </a:r>
            <a:endParaRPr lang="ru-RU" dirty="0" smtClean="0"/>
          </a:p>
          <a:p>
            <a:r>
              <a:rPr lang="ru-RU" dirty="0" smtClean="0"/>
              <a:t>В перспективе планируется замена ЕТКС и ЕКС профессиональными стандартами, а также отдельными отраслевыми требованиями к квалификации работников, утверждаемыми законодательными и иными нормативными правовыми актами, которые имеются уже и в настоящее время (например, в сфере транспорта и др.). Но такая замена, по мнению Минтруда России, будет происходит в течение достаточно длительного периода. </a:t>
            </a:r>
          </a:p>
          <a:p>
            <a:r>
              <a:rPr lang="ru-RU" b="1" dirty="0" smtClean="0"/>
              <a:t>5. Если квалификационный справочник и профессиональный стандарт по аналогичным профессиям (должностям) содержат различные требования к квалификации, то какими документами должен пользоваться работодатель?</a:t>
            </a:r>
            <a:endParaRPr lang="ru-RU" dirty="0" smtClean="0"/>
          </a:p>
          <a:p>
            <a:r>
              <a:rPr lang="ru-RU" dirty="0" smtClean="0"/>
              <a:t>Работодатель самостоятельно определяет, какой нормативный правовой акт он использует, за исключением случаев, предусмотренных федеральными законами и иными нормативными правовыми актами Российской Федерации.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(Источник: Письмо Минтруда России от 04.04.2016 N 14-0/10/В-2253  Ответы на типовые вопросы по применению профессиональных стандартов)</a:t>
            </a:r>
          </a:p>
          <a:p>
            <a:r>
              <a:rPr lang="ru-RU" dirty="0" smtClean="0"/>
              <a:t>Однако! План перехода на ПС должен быть поэтапным и предполагающим его завершение до 01.01.2020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08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ПС и должностных инструкций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711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Позиция Минтруда – </a:t>
            </a:r>
            <a:r>
              <a:rPr lang="ru-RU" dirty="0" err="1" smtClean="0"/>
              <a:t>профстандарт</a:t>
            </a:r>
            <a:r>
              <a:rPr lang="ru-RU" dirty="0" smtClean="0"/>
              <a:t> рассматривается как рекомендательный методический документ (кроме требований к квалификации и наименованию должности в случаях, предусмотренных ТК РФ и иными ФЗ)</a:t>
            </a:r>
          </a:p>
          <a:p>
            <a:r>
              <a:rPr lang="ru-RU" dirty="0" smtClean="0"/>
              <a:t>При сочетании в одной ДИ нескольких ПС требования к квалификации – по самому высокому уровню квалификации </a:t>
            </a:r>
          </a:p>
          <a:p>
            <a:r>
              <a:rPr lang="ru-RU" dirty="0" smtClean="0"/>
              <a:t>Ответственность за составление ДИ – несет работодатель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14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Мероприятия по переходу на профессиональные стандарты (ПП ПФ от 27.06.2016 № 584)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Принятие плана по </a:t>
            </a:r>
            <a:r>
              <a:rPr lang="ru-RU" b="1" dirty="0" smtClean="0"/>
              <a:t>поэтапной</a:t>
            </a:r>
            <a:r>
              <a:rPr lang="ru-RU" dirty="0" smtClean="0"/>
              <a:t> организации применения профессиональных стандартов, содержащих:</a:t>
            </a:r>
          </a:p>
          <a:p>
            <a:r>
              <a:rPr lang="ru-RU" dirty="0" smtClean="0"/>
              <a:t>Список профессиональных стандартов, подлежащих применению, с учётом специфики деятельности каждой организации;</a:t>
            </a:r>
          </a:p>
          <a:p>
            <a:r>
              <a:rPr lang="ru-RU" dirty="0" smtClean="0"/>
              <a:t>Проверка (на основе личных дел работников и в необходимых случаях бесед с работниками) соответствия квалификационным требованиям, указанным в ПС;</a:t>
            </a:r>
          </a:p>
          <a:p>
            <a:r>
              <a:rPr lang="ru-RU" dirty="0" smtClean="0"/>
              <a:t>Отражение в плане потребностей в обучении работников (профессиональное образование, профессиональное обучение, дополнительное профессиональное образование)</a:t>
            </a:r>
          </a:p>
          <a:p>
            <a:r>
              <a:rPr lang="ru-RU" dirty="0" smtClean="0"/>
              <a:t>Переработка (при необходимости) должностных инструкций работников с отражением требований ПС</a:t>
            </a:r>
          </a:p>
          <a:p>
            <a:r>
              <a:rPr lang="ru-RU" dirty="0" smtClean="0"/>
              <a:t>Принятие необходимых ЛНА (в том числе об аттестации работников)</a:t>
            </a:r>
          </a:p>
          <a:p>
            <a:r>
              <a:rPr lang="ru-RU" dirty="0" smtClean="0"/>
              <a:t>Возможно – проведение аттестации для определения соответствия работников занимаемым должностям (особенности для ППС и прочего персонала)</a:t>
            </a:r>
          </a:p>
          <a:p>
            <a:r>
              <a:rPr lang="ru-RU" dirty="0" smtClean="0"/>
              <a:t>Этапы реализации плана должны завершаться </a:t>
            </a:r>
            <a:r>
              <a:rPr lang="ru-RU" b="1" dirty="0" smtClean="0"/>
              <a:t>не позднее 01.01.2020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13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Мероприятия по переходу на профессиональные стандарты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Введение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 – не основание для увольнения работников (позиция Минобрнауки России, Минтруда РФ)</a:t>
            </a:r>
          </a:p>
          <a:p>
            <a:r>
              <a:rPr lang="ru-RU" dirty="0" smtClean="0"/>
              <a:t>По рекомендации аттестационной комиссии работник, не имеющий специальной подготовки или стажа работы, но обладающий соответствующими профессиональными навыками, может быть назначен на соответствующую должность (письмо Минтруда от 04.04.2016 № 14-0/10/13-2253)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256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0486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Судебная практика по введению </a:t>
            </a:r>
            <a:r>
              <a:rPr lang="ru-RU" sz="3200" dirty="0" err="1" smtClean="0"/>
              <a:t>профстандартов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Увольнение по п.7. части 1 статьи 77 ТК РФ </a:t>
            </a:r>
            <a:r>
              <a:rPr lang="ru-RU" dirty="0" smtClean="0"/>
              <a:t>(</a:t>
            </a:r>
            <a:r>
              <a:rPr lang="ru-RU" dirty="0" smtClean="0"/>
              <a:t>отказ </a:t>
            </a:r>
            <a:r>
              <a:rPr lang="ru-RU" dirty="0"/>
              <a:t>работника от продолжения работы в связи с изменением определенных сторонами условий трудового договора </a:t>
            </a:r>
            <a:r>
              <a:rPr lang="ru-RU" dirty="0" smtClean="0"/>
              <a:t>(часть 4 статьи 74 ТК РФ). Пример: Апелляционное определение Ростовского областного суда от 26.05.2016 № 33-8683/2016 – принятие работодателем новой ДИ на основе ПС и отказ работника продолжить работать с учетом положений новой ДИ. Принятие новой ДИ расценено судом как изменение организационных условий труда. Изменения ТД в связи с конкретизацией должностных обязанностей не произошло.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Увольнение по пункту 11 статьи 77 ТК РФ в связи с нарушением установленных ТК РФ правил заключения ТД – применяется в случае, если требования к образованию были установлены до заключения трудового договора (Пример: Определение Приморского краевого суда от 16.02.2016 по делу № 33-1286)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69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Независимая оценка квалификаций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Федеральный закон от 03.07.2016 N 238-ФЗ "О независимой оценке </a:t>
            </a:r>
            <a:r>
              <a:rPr lang="ru-RU" dirty="0" smtClean="0"/>
              <a:t>квалификации»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Независимая </a:t>
            </a:r>
            <a:r>
              <a:rPr lang="ru-RU" dirty="0"/>
              <a:t>оценка квалификации работников или лиц, претендующих на осуществление определенного вида трудовой деятельности </a:t>
            </a:r>
            <a:r>
              <a:rPr lang="ru-RU" dirty="0" smtClean="0"/>
              <a:t>- </a:t>
            </a:r>
            <a:r>
              <a:rPr lang="ru-RU" dirty="0"/>
              <a:t>процедура подтверждения соответствия квалификации соискателя положениям </a:t>
            </a:r>
            <a:r>
              <a:rPr lang="ru-RU" dirty="0" smtClean="0"/>
              <a:t>профессионального стандарта или </a:t>
            </a:r>
            <a:r>
              <a:rPr lang="ru-RU" dirty="0"/>
              <a:t>квалификационным требованиям, установленным федеральными законами и иными нормативными правовыми актами Российской </a:t>
            </a:r>
            <a:r>
              <a:rPr lang="ru-RU" dirty="0" smtClean="0"/>
              <a:t>Федерации, </a:t>
            </a:r>
            <a:r>
              <a:rPr lang="ru-RU" dirty="0"/>
              <a:t>проведенная центром оценки квалификаций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Постановление </a:t>
            </a:r>
            <a:r>
              <a:rPr lang="ru-RU" dirty="0"/>
              <a:t>Правительства РФ от 16.11.2016 N 1204 "Об утверждении Правил проведения центром оценки квалификаций независимой оценки квалификации в форме профессионального </a:t>
            </a:r>
            <a:r>
              <a:rPr lang="ru-RU" dirty="0" smtClean="0"/>
              <a:t>экзамена« (не вступил в силу)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9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Независимая оценка квалификации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Проводится по инициативе работодателя или соискателя (работника или претендента на должность)</a:t>
            </a:r>
          </a:p>
          <a:p>
            <a:r>
              <a:rPr lang="ru-RU" dirty="0" smtClean="0"/>
              <a:t>Оплачивает прохождение оценки инициатор такой оценки</a:t>
            </a:r>
          </a:p>
          <a:p>
            <a:r>
              <a:rPr lang="ru-RU" dirty="0" smtClean="0"/>
              <a:t>Решение центра оценки квалификации о неудовлетворительном результате экзамена не является основанием для увольнения </a:t>
            </a:r>
          </a:p>
          <a:p>
            <a:r>
              <a:rPr lang="ru-RU" dirty="0" smtClean="0"/>
              <a:t>Для ОО ВО возможно применение оценки квалификации в отношении прочего персонала при приеме на работу, в отношении ППС – в зависимости от конкретной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34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 профессиональных стандартов: 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3865984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8000" dirty="0" smtClean="0">
                <a:solidFill>
                  <a:schemeClr val="tx1"/>
                </a:solidFill>
              </a:rPr>
              <a:t>Федеральный </a:t>
            </a:r>
            <a:r>
              <a:rPr lang="ru-RU" sz="8000" dirty="0">
                <a:solidFill>
                  <a:schemeClr val="tx1"/>
                </a:solidFill>
              </a:rPr>
              <a:t>закон от 02.05.2015 № 122-ФЗ «О внесении изменений в Трудовой кодекс Российской Федерации и статьи 11 и 73 Федерального закона «Об образовании в Российской Федерации» (вступил в силу с 01.07.2016)</a:t>
            </a:r>
          </a:p>
          <a:p>
            <a:pPr algn="just"/>
            <a:endParaRPr lang="ru-RU" sz="8000" dirty="0">
              <a:solidFill>
                <a:schemeClr val="tx1"/>
              </a:solidFill>
            </a:endParaRP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Постановление Правительства РФ от 22.01.2013 № 23 «О Правилах разработки, утверждения и применения профессиональных стандартов»</a:t>
            </a:r>
          </a:p>
          <a:p>
            <a:pPr algn="just"/>
            <a:endParaRPr lang="ru-RU" sz="8000" dirty="0">
              <a:solidFill>
                <a:schemeClr val="tx1"/>
              </a:solidFill>
            </a:endParaRP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Приказ Минтруда от 29.04.2013 № 170н «Об утверждении Методических мероприятий по разработке профессионального стандарта» (устанавливает порядок построения ПС)</a:t>
            </a:r>
          </a:p>
          <a:p>
            <a:pPr algn="just"/>
            <a:endParaRPr lang="ru-RU" sz="8000" dirty="0">
              <a:solidFill>
                <a:schemeClr val="tx1"/>
              </a:solidFill>
            </a:endParaRPr>
          </a:p>
          <a:p>
            <a:pPr algn="just"/>
            <a:r>
              <a:rPr lang="ru-RU" sz="8000" dirty="0">
                <a:solidFill>
                  <a:schemeClr val="tx1"/>
                </a:solidFill>
              </a:rPr>
              <a:t>Приказ Минтруда России от 12.04.2013 № 148н «Об утверждении уровней квалификации в целях разработки проектов ПС» (устанавливает порядок присвоения профессиям различных уровней в зависимости от сложности выполняемых работ) </a:t>
            </a:r>
          </a:p>
          <a:p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8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Введение профессиональных стандартов: 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Письмо </a:t>
            </a:r>
            <a:r>
              <a:rPr lang="ru-RU" dirty="0"/>
              <a:t>Минтруда России от 04.04.2016 N 14-0/10/В-2253 </a:t>
            </a:r>
            <a:r>
              <a:rPr lang="ru-RU" dirty="0" smtClean="0"/>
              <a:t> Ответы </a:t>
            </a:r>
            <a:r>
              <a:rPr lang="ru-RU" dirty="0"/>
              <a:t>на типовые вопросы по применению профессиональных </a:t>
            </a:r>
            <a:r>
              <a:rPr lang="ru-RU" dirty="0" smtClean="0"/>
              <a:t>стандартов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Письмо Минтруда России от 06.07.2016 № 14-2/ООГ-6465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Письмо </a:t>
            </a:r>
            <a:r>
              <a:rPr lang="ru-RU" dirty="0"/>
              <a:t>Минобрнауки России от 12.02.2016 N 09-ПГ-МОН-814 "О рассмотрении обращения"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Письмо Минобрнауки России от 25.08.2015 N АК-2453/06 "Об особенностях законодательного и нормативного правового обеспечения в сфере ДПО" (вместе с "Разъяснениями об особенностях законодательного и нормативного правового обеспечения в сфере дополнительного профессионального образования")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Постановление </a:t>
            </a:r>
            <a:r>
              <a:rPr lang="ru-RU" dirty="0"/>
              <a:t>Правительства РФ от 27.06.2016 N 584 </a:t>
            </a:r>
            <a:r>
              <a:rPr lang="ru-RU" dirty="0" smtClean="0"/>
              <a:t>«Об </a:t>
            </a:r>
            <a:r>
              <a:rPr lang="ru-RU" dirty="0"/>
              <a:t>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</a:t>
            </a:r>
            <a:r>
              <a:rPr lang="ru-RU" dirty="0" smtClean="0"/>
              <a:t>учреждениями…» 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9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Введение профессиональных стандартов: 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Федеральный закон от 03.07.2016 N 238-ФЗ "О независимой оценке квалификации» (вступает в силу с </a:t>
            </a:r>
            <a:r>
              <a:rPr lang="ru-RU" b="1" dirty="0"/>
              <a:t>01.01.2017</a:t>
            </a:r>
            <a:r>
              <a:rPr lang="ru-RU" dirty="0"/>
              <a:t>)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Федеральный закон от 03.07.2016 N 239-ФЗ "О внесении изменений в Трудовой кодекс Российской Федерации в связи с принятием Федерального закона "О независимой оценке квалификации» (вступает в силу с </a:t>
            </a:r>
            <a:r>
              <a:rPr lang="ru-RU" b="1" dirty="0"/>
              <a:t>01.01.2017</a:t>
            </a:r>
            <a:r>
              <a:rPr lang="ru-RU" dirty="0" smtClean="0"/>
              <a:t>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Распоряжение Правительства Российской Федерации от 29.09.2016 № 2042-р О центре профессиональной подготовки, переподготовки и повышения квалификации рабочих кадров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Приказ Министерства труда и социальной защиты РФ от </a:t>
            </a:r>
            <a:r>
              <a:rPr lang="ru-RU" dirty="0" smtClean="0"/>
              <a:t>08.09.2015</a:t>
            </a:r>
            <a:r>
              <a:rPr lang="ru-RU" dirty="0"/>
              <a:t> </a:t>
            </a:r>
            <a:r>
              <a:rPr lang="ru-RU" dirty="0" smtClean="0"/>
              <a:t>№</a:t>
            </a:r>
            <a:r>
              <a:rPr lang="ru-RU" dirty="0"/>
              <a:t> 608н</a:t>
            </a:r>
            <a:br>
              <a:rPr lang="ru-RU" dirty="0"/>
            </a:br>
            <a:r>
              <a:rPr lang="ru-RU" dirty="0"/>
              <a:t>«Об утверждении профессионального стандарта «Педагог профессионального обучения, профессионального образования и дополнительного профессионального образования» </a:t>
            </a:r>
            <a:r>
              <a:rPr lang="ru-RU" dirty="0" smtClean="0"/>
              <a:t> (вступает </a:t>
            </a:r>
            <a:r>
              <a:rPr lang="ru-RU" dirty="0"/>
              <a:t>в силу с </a:t>
            </a:r>
            <a:r>
              <a:rPr lang="ru-RU" b="1" dirty="0" smtClean="0"/>
              <a:t>01.01.2017)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13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Новые положения ТК </a:t>
            </a:r>
            <a:r>
              <a:rPr lang="ru-RU" sz="4000" dirty="0">
                <a:solidFill>
                  <a:prstClr val="black"/>
                </a:solidFill>
              </a:rPr>
              <a:t>РФ после 01.07.2016 в части </a:t>
            </a:r>
            <a:r>
              <a:rPr lang="ru-RU" sz="4000" dirty="0" err="1">
                <a:solidFill>
                  <a:prstClr val="black"/>
                </a:solidFill>
              </a:rPr>
              <a:t>профстандартов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Введена статья </a:t>
            </a:r>
            <a:r>
              <a:rPr lang="ru-RU" sz="2400" dirty="0"/>
              <a:t>195.3</a:t>
            </a:r>
            <a:r>
              <a:rPr lang="ru-RU" sz="2400" dirty="0" smtClean="0"/>
              <a:t>., устанавливающая порядок </a:t>
            </a:r>
            <a:r>
              <a:rPr lang="ru-RU" sz="2400" dirty="0"/>
              <a:t>применения профессиональных стандартов</a:t>
            </a:r>
          </a:p>
          <a:p>
            <a:endParaRPr lang="ru-RU" sz="2400" dirty="0" smtClean="0"/>
          </a:p>
          <a:p>
            <a:r>
              <a:rPr lang="ru-RU" sz="2400" dirty="0" smtClean="0"/>
              <a:t>Если ТК РФ, </a:t>
            </a:r>
            <a:r>
              <a:rPr lang="ru-RU" sz="2400" dirty="0"/>
              <a:t>другими </a:t>
            </a:r>
            <a:r>
              <a:rPr lang="ru-RU" sz="2400" dirty="0" smtClean="0"/>
              <a:t>ФЗ, </a:t>
            </a:r>
            <a:r>
              <a:rPr lang="ru-RU" sz="2400" dirty="0"/>
              <a:t>иными </a:t>
            </a:r>
            <a:r>
              <a:rPr lang="ru-RU" sz="2400" dirty="0" smtClean="0"/>
              <a:t>НПА Российской </a:t>
            </a:r>
            <a:r>
              <a:rPr lang="ru-RU" sz="2400" dirty="0"/>
              <a:t>Федерации </a:t>
            </a:r>
            <a:r>
              <a:rPr lang="ru-RU" sz="2400" b="1" dirty="0"/>
              <a:t>установлены требования к квалификации, необходимой работнику для выполнения определенной трудовой функции</a:t>
            </a:r>
            <a:r>
              <a:rPr lang="ru-RU" sz="2400" dirty="0"/>
              <a:t>, профессиональные стандарты в части указанных требований </a:t>
            </a:r>
            <a:r>
              <a:rPr lang="ru-RU" sz="2400" b="1" dirty="0"/>
              <a:t>обязательны</a:t>
            </a:r>
            <a:r>
              <a:rPr lang="ru-RU" sz="2400" dirty="0"/>
              <a:t> для применения работодателями</a:t>
            </a:r>
            <a:r>
              <a:rPr lang="ru-RU" sz="2400" dirty="0" smtClean="0"/>
              <a:t>.</a:t>
            </a:r>
            <a:endParaRPr lang="ru-RU" sz="2400" dirty="0">
              <a:hlinkClick r:id=""/>
            </a:endParaRPr>
          </a:p>
        </p:txBody>
      </p:sp>
    </p:spTree>
    <p:extLst>
      <p:ext uri="{BB962C8B-B14F-4D97-AF65-F5344CB8AC3E}">
        <p14:creationId xmlns:p14="http://schemas.microsoft.com/office/powerpoint/2010/main" val="212950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Обязательность применения </a:t>
            </a:r>
            <a:r>
              <a:rPr lang="ru-RU" sz="3200" dirty="0" err="1" smtClean="0"/>
              <a:t>профстандартов</a:t>
            </a:r>
            <a:r>
              <a:rPr lang="ru-RU" sz="3200" dirty="0" smtClean="0"/>
              <a:t> для образовательных организаций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Статья </a:t>
            </a:r>
            <a:r>
              <a:rPr lang="ru-RU" dirty="0"/>
              <a:t>46. Право на занятие педагогической деятельностью</a:t>
            </a:r>
          </a:p>
          <a:p>
            <a:pPr algn="just"/>
            <a:r>
              <a:rPr lang="ru-RU" dirty="0"/>
              <a:t>1. 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</a:t>
            </a:r>
            <a:r>
              <a:rPr lang="ru-RU" b="1" dirty="0"/>
              <a:t>профессиональным стандартам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Номенклатура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 утверждается Правительством Российской Федерации.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86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Обязательность применения </a:t>
            </a:r>
            <a:r>
              <a:rPr lang="ru-RU" sz="3200" dirty="0" err="1">
                <a:solidFill>
                  <a:prstClr val="black"/>
                </a:solidFill>
              </a:rPr>
              <a:t>профстандартов</a:t>
            </a:r>
            <a:r>
              <a:rPr lang="ru-RU" sz="3200" dirty="0">
                <a:solidFill>
                  <a:prstClr val="black"/>
                </a:solidFill>
              </a:rPr>
              <a:t> для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  <a:buFontTx/>
              <a:buNone/>
            </a:pPr>
            <a:r>
              <a:rPr lang="ru-RU" dirty="0">
                <a:ea typeface="Times New Roman"/>
              </a:rPr>
              <a:t>Статья 51. Правовой статус руководителя образовательной организации. Президент образовательной организации высшего </a:t>
            </a:r>
            <a:r>
              <a:rPr lang="ru-RU" dirty="0" smtClean="0">
                <a:ea typeface="Times New Roman"/>
              </a:rPr>
              <a:t>образования</a:t>
            </a:r>
            <a:endParaRPr lang="ru-RU" dirty="0">
              <a:ea typeface="Times New Roman"/>
            </a:endParaRPr>
          </a:p>
          <a:p>
            <a:pPr algn="just">
              <a:spcAft>
                <a:spcPts val="0"/>
              </a:spcAft>
              <a:buFontTx/>
              <a:buNone/>
            </a:pPr>
            <a:endParaRPr lang="ru-RU" dirty="0">
              <a:ea typeface="Times New Roman"/>
            </a:endParaRPr>
          </a:p>
          <a:p>
            <a:pPr algn="just">
              <a:spcAft>
                <a:spcPts val="0"/>
              </a:spcAft>
              <a:buFontTx/>
              <a:buNone/>
            </a:pPr>
            <a:r>
              <a:rPr lang="ru-RU" dirty="0">
                <a:ea typeface="Times New Roman"/>
              </a:rPr>
              <a:t>2. Кандидаты на должность руководителя образовательной организации должны иметь высшее образование и </a:t>
            </a:r>
            <a:r>
              <a:rPr lang="ru-RU" b="1" dirty="0">
                <a:ea typeface="Times New Roman"/>
              </a:rPr>
              <a:t>соответствовать </a:t>
            </a:r>
            <a:r>
              <a:rPr lang="ru-RU" dirty="0">
                <a:ea typeface="Times New Roman"/>
              </a:rPr>
              <a:t>квалификационным требованиям, указанным в квалификационных справочниках, по соответствующим должностям руководителей образовательных организаций и (или) </a:t>
            </a:r>
            <a:r>
              <a:rPr lang="ru-RU" b="1" dirty="0">
                <a:ea typeface="Times New Roman"/>
              </a:rPr>
              <a:t>профессиональным стандартам.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98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Обязательность применения </a:t>
            </a:r>
            <a:r>
              <a:rPr lang="ru-RU" sz="3200" dirty="0" err="1">
                <a:solidFill>
                  <a:prstClr val="black"/>
                </a:solidFill>
              </a:rPr>
              <a:t>профстандартов</a:t>
            </a:r>
            <a:r>
              <a:rPr lang="ru-RU" sz="3200" dirty="0">
                <a:solidFill>
                  <a:prstClr val="black"/>
                </a:solidFill>
              </a:rPr>
              <a:t> для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  <a:buFontTx/>
              <a:buNone/>
            </a:pPr>
            <a:r>
              <a:rPr lang="ru-RU" sz="2300" dirty="0">
                <a:ea typeface="Times New Roman"/>
              </a:rPr>
              <a:t>Статья 52. Иные работники образовательных организаций</a:t>
            </a:r>
          </a:p>
          <a:p>
            <a:pPr algn="just">
              <a:spcAft>
                <a:spcPts val="0"/>
              </a:spcAft>
              <a:buFontTx/>
              <a:buNone/>
            </a:pPr>
            <a:endParaRPr lang="ru-RU" sz="2300" dirty="0">
              <a:ea typeface="Times New Roman"/>
            </a:endParaRPr>
          </a:p>
          <a:p>
            <a:pPr algn="just">
              <a:buNone/>
            </a:pPr>
            <a:r>
              <a:rPr lang="ru-RU" sz="2300" dirty="0">
                <a:ea typeface="Times New Roman"/>
              </a:rPr>
              <a:t>1. В образовательных организациях наряду с должностями педагогических работников, научных работников предусматриваются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функции.</a:t>
            </a:r>
          </a:p>
          <a:p>
            <a:pPr algn="just">
              <a:buNone/>
            </a:pPr>
            <a:r>
              <a:rPr lang="ru-RU" sz="2300" dirty="0">
                <a:ea typeface="Times New Roman"/>
              </a:rPr>
              <a:t>2. Право на занятие должностей, предусмотренных частью 1 настоящей статьи, имеют лица, отвечающие квалификационным требованиям, указанным в квалификационных справочниках, и (или) </a:t>
            </a:r>
            <a:r>
              <a:rPr lang="ru-RU" sz="2300" b="1" dirty="0">
                <a:ea typeface="Times New Roman"/>
              </a:rPr>
              <a:t>профессиональным стандартам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72795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Части профессиональных стандартов, обязательные к применению в образовательных организациях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Статья 195.3 ТК РФ – требования к квалификации</a:t>
            </a:r>
          </a:p>
          <a:p>
            <a:r>
              <a:rPr lang="ru-RU" dirty="0" smtClean="0"/>
              <a:t>Статья 57 ТК РФ – требования к наименованию, если с выполнением работы связаны ограничения либо компенсации и льготы </a:t>
            </a:r>
          </a:p>
        </p:txBody>
      </p:sp>
    </p:spTree>
    <p:extLst>
      <p:ext uri="{BB962C8B-B14F-4D97-AF65-F5344CB8AC3E}">
        <p14:creationId xmlns:p14="http://schemas.microsoft.com/office/powerpoint/2010/main" val="481533809"/>
      </p:ext>
    </p:extLst>
  </p:cSld>
  <p:clrMapOvr>
    <a:masterClrMapping/>
  </p:clrMapOvr>
</p:sld>
</file>

<file path=ppt/theme/theme1.xml><?xml version="1.0" encoding="utf-8"?>
<a:theme xmlns:a="http://schemas.openxmlformats.org/drawingml/2006/main" name="1_Британский Совет 26.02.07">
  <a:themeElements>
    <a:clrScheme name="Британский Совет 26.02.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ританский Совет 26.02.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Британский Совет 26.02.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ританский Совет 26.02.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ританский Совет 26.02.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1225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1_Британский Совет 26.02.07</vt:lpstr>
      <vt:lpstr>Тема Office</vt:lpstr>
      <vt:lpstr>Особенности введения профессиональных стандартов в образовательных организациях высшего образования </vt:lpstr>
      <vt:lpstr>Введение профессиональных стандартов: правовая база</vt:lpstr>
      <vt:lpstr>Введение профессиональных стандартов: правовая база</vt:lpstr>
      <vt:lpstr>Введение профессиональных стандартов: правовая база</vt:lpstr>
      <vt:lpstr>Новые положения ТК РФ после 01.07.2016 в части профстандартов</vt:lpstr>
      <vt:lpstr>Обязательность применения профстандартов для образовательных организаций </vt:lpstr>
      <vt:lpstr>Обязательность применения профстандартов для образовательных организаций</vt:lpstr>
      <vt:lpstr>Обязательность применения профстандартов для образовательных организаций</vt:lpstr>
      <vt:lpstr>Части профессиональных стандартов, обязательные к применению в образовательных организациях</vt:lpstr>
      <vt:lpstr>Соотношение ПС и ЕКС </vt:lpstr>
      <vt:lpstr>Соотношение ПС и должностных инструкций </vt:lpstr>
      <vt:lpstr>Мероприятия по переходу на профессиональные стандарты (ПП ПФ от 27.06.2016 № 584)</vt:lpstr>
      <vt:lpstr>Мероприятия по переходу на профессиональные стандарты </vt:lpstr>
      <vt:lpstr>Судебная практика по введению профстандартов</vt:lpstr>
      <vt:lpstr>Независимая оценка квалификаций</vt:lpstr>
      <vt:lpstr>Независимая оценка квалификации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профессиональных стандартов</dc:title>
  <dc:creator>Черных Надежда Вячеславовна</dc:creator>
  <cp:lastModifiedBy>Эксперт-016</cp:lastModifiedBy>
  <cp:revision>50</cp:revision>
  <dcterms:created xsi:type="dcterms:W3CDTF">2015-12-22T11:23:01Z</dcterms:created>
  <dcterms:modified xsi:type="dcterms:W3CDTF">2016-11-24T11:44:33Z</dcterms:modified>
</cp:coreProperties>
</file>