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19"/>
  </p:notesMasterIdLst>
  <p:sldIdLst>
    <p:sldId id="257" r:id="rId3"/>
    <p:sldId id="285" r:id="rId4"/>
    <p:sldId id="278" r:id="rId5"/>
    <p:sldId id="284" r:id="rId6"/>
    <p:sldId id="274" r:id="rId7"/>
    <p:sldId id="267" r:id="rId8"/>
    <p:sldId id="275" r:id="rId9"/>
    <p:sldId id="276" r:id="rId10"/>
    <p:sldId id="277" r:id="rId11"/>
    <p:sldId id="286" r:id="rId12"/>
    <p:sldId id="268" r:id="rId13"/>
    <p:sldId id="269" r:id="rId14"/>
    <p:sldId id="270" r:id="rId15"/>
    <p:sldId id="289" r:id="rId16"/>
    <p:sldId id="288" r:id="rId17"/>
    <p:sldId id="290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10" autoAdjust="0"/>
  </p:normalViewPr>
  <p:slideViewPr>
    <p:cSldViewPr>
      <p:cViewPr>
        <p:scale>
          <a:sx n="78" d="100"/>
          <a:sy n="78" d="100"/>
        </p:scale>
        <p:origin x="-270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57793A-B764-40A8-A412-49DA750BA2D8}" type="datetimeFigureOut">
              <a:rPr lang="ru-RU" smtClean="0"/>
              <a:t>24.11.2016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EB0D1B-2FBF-4303-9A93-A567B5C23B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5684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3004272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774378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9035079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85995-850F-4E3C-85F3-33EE5DA90F7A}" type="datetimeFigureOut">
              <a:rPr lang="ru-RU" smtClean="0"/>
              <a:t>24.11.2016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3D535-AE06-47CF-8ECD-066B5FF7B3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96351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85995-850F-4E3C-85F3-33EE5DA90F7A}" type="datetimeFigureOut">
              <a:rPr lang="ru-RU" smtClean="0"/>
              <a:t>24.11.2016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3D535-AE06-47CF-8ECD-066B5FF7B3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89343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85995-850F-4E3C-85F3-33EE5DA90F7A}" type="datetimeFigureOut">
              <a:rPr lang="ru-RU" smtClean="0"/>
              <a:t>24.11.2016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3D535-AE06-47CF-8ECD-066B5FF7B3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03615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85995-850F-4E3C-85F3-33EE5DA90F7A}" type="datetimeFigureOut">
              <a:rPr lang="ru-RU" smtClean="0"/>
              <a:t>24.11.2016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3D535-AE06-47CF-8ECD-066B5FF7B3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40496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85995-850F-4E3C-85F3-33EE5DA90F7A}" type="datetimeFigureOut">
              <a:rPr lang="ru-RU" smtClean="0"/>
              <a:t>24.11.2016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3D535-AE06-47CF-8ECD-066B5FF7B3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41137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85995-850F-4E3C-85F3-33EE5DA90F7A}" type="datetimeFigureOut">
              <a:rPr lang="ru-RU" smtClean="0"/>
              <a:t>24.11.2016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3D535-AE06-47CF-8ECD-066B5FF7B3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130718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85995-850F-4E3C-85F3-33EE5DA90F7A}" type="datetimeFigureOut">
              <a:rPr lang="ru-RU" smtClean="0"/>
              <a:t>24.11.2016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3D535-AE06-47CF-8ECD-066B5FF7B3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338999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85995-850F-4E3C-85F3-33EE5DA90F7A}" type="datetimeFigureOut">
              <a:rPr lang="ru-RU" smtClean="0"/>
              <a:t>24.11.2016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3D535-AE06-47CF-8ECD-066B5FF7B3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602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4776851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85995-850F-4E3C-85F3-33EE5DA90F7A}" type="datetimeFigureOut">
              <a:rPr lang="ru-RU" smtClean="0"/>
              <a:t>24.11.2016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3D535-AE06-47CF-8ECD-066B5FF7B3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015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85995-850F-4E3C-85F3-33EE5DA90F7A}" type="datetimeFigureOut">
              <a:rPr lang="ru-RU" smtClean="0"/>
              <a:t>24.11.2016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3D535-AE06-47CF-8ECD-066B5FF7B3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936596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85995-850F-4E3C-85F3-33EE5DA90F7A}" type="datetimeFigureOut">
              <a:rPr lang="ru-RU" smtClean="0"/>
              <a:t>24.11.2016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3D535-AE06-47CF-8ECD-066B5FF7B3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2256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949051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6138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759739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435950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0765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4008602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467370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0" y="6630988"/>
            <a:ext cx="9144000" cy="244475"/>
          </a:xfrm>
          <a:prstGeom prst="rect">
            <a:avLst/>
          </a:prstGeom>
          <a:solidFill>
            <a:srgbClr val="003399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1000" b="1">
              <a:solidFill>
                <a:srgbClr val="FFFFFF"/>
              </a:solidFill>
            </a:endParaRPr>
          </a:p>
        </p:txBody>
      </p:sp>
      <p:sp>
        <p:nvSpPr>
          <p:cNvPr id="81923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774700"/>
          </a:xfrm>
          <a:prstGeom prst="rect">
            <a:avLst/>
          </a:prstGeom>
          <a:solidFill>
            <a:srgbClr val="003399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900" b="1">
              <a:solidFill>
                <a:srgbClr val="FFFFFF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900" b="1">
              <a:solidFill>
                <a:srgbClr val="FFFFFF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900" b="1">
              <a:solidFill>
                <a:srgbClr val="FFFFFF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900" b="1">
              <a:solidFill>
                <a:srgbClr val="FFFFFF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900" b="1">
              <a:solidFill>
                <a:srgbClr val="FFFFFF"/>
              </a:solidFill>
            </a:endParaRPr>
          </a:p>
        </p:txBody>
      </p:sp>
      <p:sp>
        <p:nvSpPr>
          <p:cNvPr id="81924" name="Rectangle 4"/>
          <p:cNvSpPr>
            <a:spLocks noChangeArrowheads="1"/>
          </p:cNvSpPr>
          <p:nvPr/>
        </p:nvSpPr>
        <p:spPr bwMode="auto">
          <a:xfrm rot="-5400000">
            <a:off x="4535488" y="-3556000"/>
            <a:ext cx="107950" cy="8893175"/>
          </a:xfrm>
          <a:prstGeom prst="rect">
            <a:avLst/>
          </a:prstGeom>
          <a:solidFill>
            <a:srgbClr val="00666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  <a:defRPr/>
            </a:pPr>
            <a:endParaRPr lang="ru-RU" sz="1400">
              <a:solidFill>
                <a:srgbClr val="000000"/>
              </a:solidFill>
              <a:latin typeface="Verdana" pitchFamily="34" charset="0"/>
            </a:endParaRPr>
          </a:p>
        </p:txBody>
      </p:sp>
      <p:sp>
        <p:nvSpPr>
          <p:cNvPr id="81925" name="Rectangle 5"/>
          <p:cNvSpPr>
            <a:spLocks noChangeArrowheads="1"/>
          </p:cNvSpPr>
          <p:nvPr/>
        </p:nvSpPr>
        <p:spPr bwMode="auto">
          <a:xfrm rot="-5400000">
            <a:off x="4535488" y="2060575"/>
            <a:ext cx="107950" cy="8893175"/>
          </a:xfrm>
          <a:prstGeom prst="rect">
            <a:avLst/>
          </a:prstGeom>
          <a:solidFill>
            <a:srgbClr val="00666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  <a:defRPr/>
            </a:pPr>
            <a:endParaRPr lang="ru-RU" sz="1400">
              <a:solidFill>
                <a:srgbClr val="000000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5609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985995-850F-4E3C-85F3-33EE5DA90F7A}" type="datetimeFigureOut">
              <a:rPr lang="ru-RU" smtClean="0"/>
              <a:t>24.11.2016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D3D535-AE06-47CF-8ECD-066B5FF7B3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60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9675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3600" dirty="0" smtClean="0"/>
              <a:t>Особенности введения профессиональных стандартов в образовательных организациях высшего образования 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328592"/>
          </a:xfrm>
        </p:spPr>
        <p:txBody>
          <a:bodyPr>
            <a:normAutofit/>
          </a:bodyPr>
          <a:lstStyle/>
          <a:p>
            <a:pPr algn="just"/>
            <a:endParaRPr lang="ru-RU" sz="3800" dirty="0" smtClean="0"/>
          </a:p>
          <a:p>
            <a:pPr algn="just"/>
            <a:endParaRPr lang="ru-RU" sz="3300" dirty="0">
              <a:solidFill>
                <a:srgbClr val="000000"/>
              </a:solidFill>
            </a:endParaRPr>
          </a:p>
          <a:p>
            <a:pPr algn="just"/>
            <a:endParaRPr lang="ru-RU" sz="3300" dirty="0" smtClean="0"/>
          </a:p>
          <a:p>
            <a:pPr algn="just"/>
            <a:endParaRPr lang="ru-RU" sz="5100" dirty="0" smtClean="0"/>
          </a:p>
          <a:p>
            <a:pPr algn="just"/>
            <a:endParaRPr lang="ru-RU" sz="5100" dirty="0" smtClean="0">
              <a:solidFill>
                <a:srgbClr val="000000"/>
              </a:solidFill>
            </a:endParaRPr>
          </a:p>
          <a:p>
            <a:pPr algn="r"/>
            <a:r>
              <a:rPr lang="ru-RU" sz="2000" dirty="0" smtClean="0"/>
              <a:t>Презентацию подготовила Черных Н.В., </a:t>
            </a:r>
            <a:r>
              <a:rPr lang="ru-RU" sz="2000" dirty="0" err="1" smtClean="0"/>
              <a:t>к.ю.н</a:t>
            </a:r>
            <a:r>
              <a:rPr lang="ru-RU" sz="2000" dirty="0" smtClean="0"/>
              <a:t>., доцент кафедры трудового права и права социального обеспечения Университета имени О.Е. Кутафина (МГЮА) 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4726802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Соотношение ПС и ЕКС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55000" lnSpcReduction="20000"/>
          </a:bodyPr>
          <a:lstStyle/>
          <a:p>
            <a:r>
              <a:rPr lang="ru-RU" b="1" dirty="0" smtClean="0"/>
              <a:t>Будут ли отменены ЕТКС и ЕКС?</a:t>
            </a:r>
            <a:endParaRPr lang="ru-RU" dirty="0" smtClean="0"/>
          </a:p>
          <a:p>
            <a:r>
              <a:rPr lang="ru-RU" dirty="0" smtClean="0"/>
              <a:t>В перспективе планируется замена ЕТКС и ЕКС профессиональными стандартами, а также отдельными отраслевыми требованиями к квалификации работников, утверждаемыми законодательными и иными нормативными правовыми актами, которые имеются уже и в настоящее время (например, в сфере транспорта и др.). Но такая замена, по мнению Минтруда России, будет происходит в течение достаточно длительного периода. </a:t>
            </a:r>
          </a:p>
          <a:p>
            <a:r>
              <a:rPr lang="ru-RU" b="1" dirty="0" smtClean="0"/>
              <a:t>5. Если квалификационный справочник и профессиональный стандарт по аналогичным профессиям (должностям) содержат различные требования к квалификации, то какими документами должен пользоваться работодатель?</a:t>
            </a:r>
            <a:endParaRPr lang="ru-RU" dirty="0" smtClean="0"/>
          </a:p>
          <a:p>
            <a:r>
              <a:rPr lang="ru-RU" dirty="0" smtClean="0"/>
              <a:t>Работодатель самостоятельно определяет, какой нормативный правовой акт он использует, за исключением случаев, предусмотренных федеральными законами и иными нормативными правовыми актами Российской Федерации.</a:t>
            </a:r>
            <a:r>
              <a:rPr lang="ru-RU" b="1" dirty="0" smtClean="0"/>
              <a:t> </a:t>
            </a:r>
            <a:endParaRPr lang="ru-RU" dirty="0" smtClean="0"/>
          </a:p>
          <a:p>
            <a:r>
              <a:rPr lang="ru-RU" dirty="0" smtClean="0"/>
              <a:t>(Источник: Письмо Минтруда России от 04.04.2016 N 14-0/10/В-2253  Ответы на типовые вопросы по применению профессиональных стандартов)</a:t>
            </a:r>
          </a:p>
          <a:p>
            <a:r>
              <a:rPr lang="ru-RU" dirty="0" smtClean="0"/>
              <a:t>Однако! План перехода на ПС должен быть поэтапным и предполагающим его завершение до 01.01.2020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61089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/>
              <a:t>Соотношение ПС и должностных инструкций 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86711" y="1844824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Позиция Минтруда – </a:t>
            </a:r>
            <a:r>
              <a:rPr lang="ru-RU" dirty="0" err="1" smtClean="0"/>
              <a:t>профстандарт</a:t>
            </a:r>
            <a:r>
              <a:rPr lang="ru-RU" dirty="0" smtClean="0"/>
              <a:t> рассматривается как рекомендательный методический документ (кроме требований к квалификации и наименованию должности в случаях, предусмотренных ТК РФ и иными ФЗ)</a:t>
            </a:r>
          </a:p>
          <a:p>
            <a:r>
              <a:rPr lang="ru-RU" dirty="0" smtClean="0"/>
              <a:t>При сочетании в одной ДИ нескольких ПС требования к квалификации – по самому высокому уровню квалификации </a:t>
            </a:r>
          </a:p>
          <a:p>
            <a:r>
              <a:rPr lang="ru-RU" dirty="0" smtClean="0"/>
              <a:t>Ответственность за составление ДИ – несет работодатель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531407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/>
              <a:t>Мероприятия по переходу на профессиональные стандарты (ПП ПФ от 27.06.2016 № 584)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dirty="0" smtClean="0"/>
              <a:t>Принятие плана по </a:t>
            </a:r>
            <a:r>
              <a:rPr lang="ru-RU" b="1" dirty="0" smtClean="0"/>
              <a:t>поэтапной</a:t>
            </a:r>
            <a:r>
              <a:rPr lang="ru-RU" dirty="0" smtClean="0"/>
              <a:t> организации применения профессиональных стандартов, содержащих:</a:t>
            </a:r>
          </a:p>
          <a:p>
            <a:r>
              <a:rPr lang="ru-RU" dirty="0" smtClean="0"/>
              <a:t>Список профессиональных стандартов, подлежащих применению, с учётом специфики деятельности каждой организации;</a:t>
            </a:r>
          </a:p>
          <a:p>
            <a:r>
              <a:rPr lang="ru-RU" dirty="0" smtClean="0"/>
              <a:t>Проверка (на основе личных дел работников и в необходимых случаях бесед с работниками) соответствия квалификационным требованиям, указанным в ПС;</a:t>
            </a:r>
          </a:p>
          <a:p>
            <a:r>
              <a:rPr lang="ru-RU" dirty="0" smtClean="0"/>
              <a:t>Отражение в плане потребностей в обучении работников (профессиональное образование, профессиональное обучение, дополнительное профессиональное образование)</a:t>
            </a:r>
          </a:p>
          <a:p>
            <a:r>
              <a:rPr lang="ru-RU" dirty="0" smtClean="0"/>
              <a:t>Переработка (при необходимости) должностных инструкций работников с отражением требований ПС</a:t>
            </a:r>
          </a:p>
          <a:p>
            <a:r>
              <a:rPr lang="ru-RU" dirty="0" smtClean="0"/>
              <a:t>Принятие необходимых ЛНА (в том числе об аттестации работников)</a:t>
            </a:r>
          </a:p>
          <a:p>
            <a:r>
              <a:rPr lang="ru-RU" dirty="0" smtClean="0"/>
              <a:t>Возможно – проведение аттестации для определения соответствия работников занимаемым должностям (особенности для ППС и прочего персонала)</a:t>
            </a:r>
          </a:p>
          <a:p>
            <a:r>
              <a:rPr lang="ru-RU" dirty="0" smtClean="0"/>
              <a:t>Этапы реализации плана должны завершаться </a:t>
            </a:r>
            <a:r>
              <a:rPr lang="ru-RU" b="1" dirty="0" smtClean="0"/>
              <a:t>не позднее 01.01.2020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221306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Мероприятия по переходу на профессиональные стандарты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Введение </a:t>
            </a:r>
            <a:r>
              <a:rPr lang="ru-RU" dirty="0" err="1" smtClean="0"/>
              <a:t>профстандартов</a:t>
            </a:r>
            <a:r>
              <a:rPr lang="ru-RU" dirty="0" smtClean="0"/>
              <a:t> – не основание для увольнения работников (позиция Минобрнауки России, Минтруда РФ)</a:t>
            </a:r>
          </a:p>
          <a:p>
            <a:r>
              <a:rPr lang="ru-RU" dirty="0" smtClean="0"/>
              <a:t>По рекомендации аттестационной комиссии работник, не имеющий специальной подготовки или стажа работы, но обладающий соответствующими профессиональными навыками, может быть назначен на соответствующую должность (письмо Минтруда от 04.04.2016 № 14-0/10/13-2253)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82568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3204864" y="1340768"/>
            <a:ext cx="8229600" cy="1143000"/>
          </a:xfrm>
        </p:spPr>
        <p:txBody>
          <a:bodyPr>
            <a:noAutofit/>
          </a:bodyPr>
          <a:lstStyle/>
          <a:p>
            <a:r>
              <a:rPr lang="ru-RU" sz="3200" dirty="0" smtClean="0"/>
              <a:t>Судебная практика по введению </a:t>
            </a:r>
            <a:r>
              <a:rPr lang="ru-RU" sz="3200" dirty="0" err="1" smtClean="0"/>
              <a:t>профстандартов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5073427"/>
          </a:xfrm>
        </p:spPr>
        <p:txBody>
          <a:bodyPr>
            <a:normAutofit fontScale="70000" lnSpcReduction="20000"/>
          </a:bodyPr>
          <a:lstStyle/>
          <a:p>
            <a:pPr algn="just"/>
            <a:endParaRPr lang="ru-RU" dirty="0" smtClean="0"/>
          </a:p>
          <a:p>
            <a:pPr algn="just"/>
            <a:r>
              <a:rPr lang="ru-RU" dirty="0" smtClean="0"/>
              <a:t>Увольнение по п.7. части 1 статьи 77 ТК РФ </a:t>
            </a:r>
            <a:r>
              <a:rPr lang="ru-RU" dirty="0" smtClean="0"/>
              <a:t>(</a:t>
            </a:r>
            <a:r>
              <a:rPr lang="ru-RU" dirty="0" smtClean="0"/>
              <a:t>отказ </a:t>
            </a:r>
            <a:r>
              <a:rPr lang="ru-RU" dirty="0"/>
              <a:t>работника от продолжения работы в связи с изменением определенных сторонами условий трудового договора </a:t>
            </a:r>
            <a:r>
              <a:rPr lang="ru-RU" dirty="0" smtClean="0"/>
              <a:t>(часть 4 статьи 74 ТК РФ). Пример: Апелляционное определение Ростовского областного суда от 26.05.2016 № 33-8683/2016 – принятие работодателем новой ДИ на основе ПС и отказ работника продолжить работать с учетом положений новой ДИ. Принятие новой ДИ расценено судом как изменение организационных условий труда. Изменения ТД в связи с конкретизацией должностных обязанностей не произошло.</a:t>
            </a:r>
          </a:p>
          <a:p>
            <a:pPr algn="just"/>
            <a:endParaRPr lang="ru-RU" dirty="0" smtClean="0"/>
          </a:p>
          <a:p>
            <a:pPr algn="just"/>
            <a:r>
              <a:rPr lang="ru-RU" dirty="0" smtClean="0"/>
              <a:t>Увольнение по пункту 11 статьи 77 ТК РФ в связи с нарушением установленных ТК РФ правил заключения ТД – применяется в случае, если требования к образованию были установлены до заключения трудового договора (Пример: Определение Приморского краевого суда от 16.02.2016 по делу № 33-1286)   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056946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Независимая оценка квалификаций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fontScale="70000" lnSpcReduction="20000"/>
          </a:bodyPr>
          <a:lstStyle/>
          <a:p>
            <a:pPr algn="just"/>
            <a:endParaRPr lang="ru-RU" dirty="0"/>
          </a:p>
          <a:p>
            <a:pPr algn="just"/>
            <a:r>
              <a:rPr lang="ru-RU" dirty="0"/>
              <a:t>Федеральный закон от 03.07.2016 N 238-ФЗ "О независимой оценке </a:t>
            </a:r>
            <a:r>
              <a:rPr lang="ru-RU" dirty="0" smtClean="0"/>
              <a:t>квалификации»</a:t>
            </a:r>
          </a:p>
          <a:p>
            <a:pPr algn="just"/>
            <a:endParaRPr lang="ru-RU" dirty="0" smtClean="0"/>
          </a:p>
          <a:p>
            <a:pPr algn="just"/>
            <a:r>
              <a:rPr lang="ru-RU" dirty="0" smtClean="0"/>
              <a:t>Независимая </a:t>
            </a:r>
            <a:r>
              <a:rPr lang="ru-RU" dirty="0"/>
              <a:t>оценка квалификации работников или лиц, претендующих на осуществление определенного вида трудовой деятельности </a:t>
            </a:r>
            <a:r>
              <a:rPr lang="ru-RU" dirty="0" smtClean="0"/>
              <a:t>- </a:t>
            </a:r>
            <a:r>
              <a:rPr lang="ru-RU" dirty="0"/>
              <a:t>процедура подтверждения соответствия квалификации соискателя положениям </a:t>
            </a:r>
            <a:r>
              <a:rPr lang="ru-RU" dirty="0" smtClean="0"/>
              <a:t>профессионального стандарта или </a:t>
            </a:r>
            <a:r>
              <a:rPr lang="ru-RU" dirty="0"/>
              <a:t>квалификационным требованиям, установленным федеральными законами и иными нормативными правовыми актами Российской </a:t>
            </a:r>
            <a:r>
              <a:rPr lang="ru-RU" dirty="0" smtClean="0"/>
              <a:t>Федерации, </a:t>
            </a:r>
            <a:r>
              <a:rPr lang="ru-RU" dirty="0"/>
              <a:t>проведенная центром оценки квалификаций </a:t>
            </a:r>
            <a:endParaRPr lang="ru-RU" dirty="0" smtClean="0"/>
          </a:p>
          <a:p>
            <a:pPr algn="just"/>
            <a:endParaRPr lang="ru-RU" dirty="0"/>
          </a:p>
          <a:p>
            <a:pPr algn="just"/>
            <a:r>
              <a:rPr lang="ru-RU" dirty="0" smtClean="0"/>
              <a:t>Постановление </a:t>
            </a:r>
            <a:r>
              <a:rPr lang="ru-RU" dirty="0"/>
              <a:t>Правительства РФ от 16.11.2016 N 1204 "Об утверждении Правил проведения центром оценки квалификаций независимой оценки квалификации в форме профессионального </a:t>
            </a:r>
            <a:r>
              <a:rPr lang="ru-RU" dirty="0" smtClean="0"/>
              <a:t>экзамена« (не вступил в силу)</a:t>
            </a:r>
            <a:endParaRPr lang="ru-RU" dirty="0"/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33990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Независимая оценка квалификации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544616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Проводится по инициативе работодателя или соискателя (работника или претендента на должность)</a:t>
            </a:r>
          </a:p>
          <a:p>
            <a:r>
              <a:rPr lang="ru-RU" dirty="0" smtClean="0"/>
              <a:t>Оплачивает прохождение оценки инициатор такой оценки</a:t>
            </a:r>
          </a:p>
          <a:p>
            <a:r>
              <a:rPr lang="ru-RU" dirty="0" smtClean="0"/>
              <a:t>Решение центра оценки квалификации о неудовлетворительном результате экзамена не является основанием для увольнения </a:t>
            </a:r>
          </a:p>
          <a:p>
            <a:r>
              <a:rPr lang="ru-RU" dirty="0" smtClean="0"/>
              <a:t>Для ОО ВО возможно применение оценки квалификации в отношении прочего персонала при приеме на работу, в отношении ППС – в зависимости от конкретной ситуации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193422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48681"/>
            <a:ext cx="7772400" cy="1152127"/>
          </a:xfrm>
        </p:spPr>
        <p:txBody>
          <a:bodyPr>
            <a:normAutofit fontScale="90000"/>
          </a:bodyPr>
          <a:lstStyle/>
          <a:p>
            <a:r>
              <a:rPr lang="ru-RU" dirty="0"/>
              <a:t>Введение профессиональных стандартов: правовая база</a:t>
            </a:r>
          </a:p>
        </p:txBody>
      </p:sp>
      <p:sp>
        <p:nvSpPr>
          <p:cNvPr id="3" name="Объект 2"/>
          <p:cNvSpPr>
            <a:spLocks noGrp="1"/>
          </p:cNvSpPr>
          <p:nvPr>
            <p:ph type="subTitle" idx="1"/>
          </p:nvPr>
        </p:nvSpPr>
        <p:spPr>
          <a:xfrm>
            <a:off x="827584" y="1700808"/>
            <a:ext cx="7776864" cy="3865984"/>
          </a:xfrm>
        </p:spPr>
        <p:txBody>
          <a:bodyPr>
            <a:normAutofit fontScale="25000" lnSpcReduction="20000"/>
          </a:bodyPr>
          <a:lstStyle/>
          <a:p>
            <a:pPr algn="just"/>
            <a:endParaRPr lang="ru-RU" dirty="0" smtClean="0"/>
          </a:p>
          <a:p>
            <a:pPr algn="just"/>
            <a:r>
              <a:rPr lang="ru-RU" sz="8000" dirty="0" smtClean="0">
                <a:solidFill>
                  <a:schemeClr val="tx1"/>
                </a:solidFill>
              </a:rPr>
              <a:t>Федеральный </a:t>
            </a:r>
            <a:r>
              <a:rPr lang="ru-RU" sz="8000" dirty="0">
                <a:solidFill>
                  <a:schemeClr val="tx1"/>
                </a:solidFill>
              </a:rPr>
              <a:t>закон от 02.05.2015 № 122-ФЗ «О внесении изменений в Трудовой кодекс Российской Федерации и статьи 11 и 73 Федерального закона «Об образовании в Российской Федерации» (вступил в силу с 01.07.2016)</a:t>
            </a:r>
          </a:p>
          <a:p>
            <a:pPr algn="just"/>
            <a:endParaRPr lang="ru-RU" sz="8000" dirty="0">
              <a:solidFill>
                <a:schemeClr val="tx1"/>
              </a:solidFill>
            </a:endParaRPr>
          </a:p>
          <a:p>
            <a:pPr algn="just"/>
            <a:r>
              <a:rPr lang="ru-RU" sz="8000" dirty="0">
                <a:solidFill>
                  <a:schemeClr val="tx1"/>
                </a:solidFill>
              </a:rPr>
              <a:t>Постановление Правительства РФ от 22.01.2013 № 23 «О Правилах разработки, утверждения и применения профессиональных стандартов»</a:t>
            </a:r>
          </a:p>
          <a:p>
            <a:pPr algn="just"/>
            <a:endParaRPr lang="ru-RU" sz="8000" dirty="0">
              <a:solidFill>
                <a:schemeClr val="tx1"/>
              </a:solidFill>
            </a:endParaRPr>
          </a:p>
          <a:p>
            <a:pPr algn="just"/>
            <a:r>
              <a:rPr lang="ru-RU" sz="8000" dirty="0">
                <a:solidFill>
                  <a:schemeClr val="tx1"/>
                </a:solidFill>
              </a:rPr>
              <a:t>Приказ Минтруда от 29.04.2013 № 170н «Об утверждении Методических мероприятий по разработке профессионального стандарта» (устанавливает порядок построения ПС)</a:t>
            </a:r>
          </a:p>
          <a:p>
            <a:pPr algn="just"/>
            <a:endParaRPr lang="ru-RU" sz="8000" dirty="0">
              <a:solidFill>
                <a:schemeClr val="tx1"/>
              </a:solidFill>
            </a:endParaRPr>
          </a:p>
          <a:p>
            <a:pPr algn="just"/>
            <a:r>
              <a:rPr lang="ru-RU" sz="8000" dirty="0">
                <a:solidFill>
                  <a:schemeClr val="tx1"/>
                </a:solidFill>
              </a:rPr>
              <a:t>Приказ Минтруда России от 12.04.2013 № 148н «Об утверждении уровней квалификации в целях разработки проектов ПС» (устанавливает порядок присвоения профессиям различных уровней в зависимости от сложности выполняемых работ) </a:t>
            </a:r>
          </a:p>
          <a:p>
            <a:endParaRPr lang="ru-RU" sz="8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42801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Введение профессиональных стандартов: правовая база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algn="just"/>
            <a:r>
              <a:rPr lang="ru-RU" dirty="0" smtClean="0"/>
              <a:t>Письмо </a:t>
            </a:r>
            <a:r>
              <a:rPr lang="ru-RU" dirty="0"/>
              <a:t>Минтруда России от 04.04.2016 N 14-0/10/В-2253 </a:t>
            </a:r>
            <a:r>
              <a:rPr lang="ru-RU" dirty="0" smtClean="0"/>
              <a:t> Ответы </a:t>
            </a:r>
            <a:r>
              <a:rPr lang="ru-RU" dirty="0"/>
              <a:t>на типовые вопросы по применению профессиональных </a:t>
            </a:r>
            <a:r>
              <a:rPr lang="ru-RU" dirty="0" smtClean="0"/>
              <a:t>стандартов</a:t>
            </a:r>
          </a:p>
          <a:p>
            <a:pPr algn="just"/>
            <a:endParaRPr lang="ru-RU" dirty="0" smtClean="0"/>
          </a:p>
          <a:p>
            <a:pPr algn="just"/>
            <a:r>
              <a:rPr lang="ru-RU" dirty="0" smtClean="0"/>
              <a:t>Письмо Минтруда России от 06.07.2016 № 14-2/ООГ-6465</a:t>
            </a:r>
          </a:p>
          <a:p>
            <a:pPr algn="just"/>
            <a:endParaRPr lang="ru-RU" dirty="0" smtClean="0"/>
          </a:p>
          <a:p>
            <a:pPr algn="just"/>
            <a:r>
              <a:rPr lang="ru-RU" dirty="0" smtClean="0"/>
              <a:t>Письмо </a:t>
            </a:r>
            <a:r>
              <a:rPr lang="ru-RU" dirty="0"/>
              <a:t>Минобрнауки России от 12.02.2016 N 09-ПГ-МОН-814 "О рассмотрении обращения" </a:t>
            </a:r>
            <a:endParaRPr lang="ru-RU" dirty="0" smtClean="0"/>
          </a:p>
          <a:p>
            <a:pPr algn="just"/>
            <a:endParaRPr lang="ru-RU" dirty="0" smtClean="0"/>
          </a:p>
          <a:p>
            <a:pPr algn="just"/>
            <a:r>
              <a:rPr lang="ru-RU" dirty="0" smtClean="0"/>
              <a:t>Письмо Минобрнауки России от 25.08.2015 N АК-2453/06 "Об особенностях законодательного и нормативного правового обеспечения в сфере ДПО" (вместе с "Разъяснениями об особенностях законодательного и нормативного правового обеспечения в сфере дополнительного профессионального образования")</a:t>
            </a:r>
          </a:p>
          <a:p>
            <a:pPr algn="just"/>
            <a:endParaRPr lang="ru-RU" dirty="0" smtClean="0"/>
          </a:p>
          <a:p>
            <a:pPr algn="just"/>
            <a:r>
              <a:rPr lang="ru-RU" dirty="0" smtClean="0"/>
              <a:t>Постановление </a:t>
            </a:r>
            <a:r>
              <a:rPr lang="ru-RU" dirty="0"/>
              <a:t>Правительства РФ от 27.06.2016 N 584 </a:t>
            </a:r>
            <a:r>
              <a:rPr lang="ru-RU" dirty="0" smtClean="0"/>
              <a:t>«Об </a:t>
            </a:r>
            <a:r>
              <a:rPr lang="ru-RU" dirty="0"/>
              <a:t>особенностях применения профессиональных стандартов в части требований, обязательных для применения государственными внебюджетными фондами Российской Федерации, государственными или муниципальными </a:t>
            </a:r>
            <a:r>
              <a:rPr lang="ru-RU" dirty="0" smtClean="0"/>
              <a:t>учреждениями…»  </a:t>
            </a:r>
          </a:p>
          <a:p>
            <a:pPr algn="just"/>
            <a:endParaRPr lang="ru-RU" dirty="0" smtClean="0"/>
          </a:p>
          <a:p>
            <a:pPr algn="just"/>
            <a:endParaRPr lang="ru-RU" dirty="0" smtClean="0"/>
          </a:p>
          <a:p>
            <a:pPr algn="just"/>
            <a:endParaRPr lang="ru-RU" dirty="0" smtClean="0"/>
          </a:p>
          <a:p>
            <a:pPr algn="just"/>
            <a:endParaRPr lang="ru-RU" dirty="0"/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519949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>
                <a:solidFill>
                  <a:prstClr val="black"/>
                </a:solidFill>
              </a:rPr>
              <a:t>Введение профессиональных стандартов: правовая база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just"/>
            <a:r>
              <a:rPr lang="ru-RU" dirty="0"/>
              <a:t>Федеральный закон от 03.07.2016 N 238-ФЗ "О независимой оценке квалификации» (вступает в силу с </a:t>
            </a:r>
            <a:r>
              <a:rPr lang="ru-RU" b="1" dirty="0"/>
              <a:t>01.01.2017</a:t>
            </a:r>
            <a:r>
              <a:rPr lang="ru-RU" dirty="0"/>
              <a:t>) 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Федеральный закон от 03.07.2016 N 239-ФЗ "О внесении изменений в Трудовой кодекс Российской Федерации в связи с принятием Федерального закона "О независимой оценке квалификации» (вступает в силу с </a:t>
            </a:r>
            <a:r>
              <a:rPr lang="ru-RU" b="1" dirty="0"/>
              <a:t>01.01.2017</a:t>
            </a:r>
            <a:r>
              <a:rPr lang="ru-RU" dirty="0" smtClean="0"/>
              <a:t>)</a:t>
            </a:r>
          </a:p>
          <a:p>
            <a:pPr algn="just"/>
            <a:endParaRPr lang="ru-RU" dirty="0" smtClean="0"/>
          </a:p>
          <a:p>
            <a:pPr algn="just"/>
            <a:r>
              <a:rPr lang="ru-RU" dirty="0" smtClean="0"/>
              <a:t>Распоряжение Правительства Российской Федерации от 29.09.2016 № 2042-р О центре профессиональной подготовки, переподготовки и повышения квалификации рабочих кадров 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Приказ Министерства труда и социальной защиты РФ от </a:t>
            </a:r>
            <a:r>
              <a:rPr lang="ru-RU" dirty="0" smtClean="0"/>
              <a:t>08.09.2015</a:t>
            </a:r>
            <a:r>
              <a:rPr lang="ru-RU" dirty="0"/>
              <a:t> </a:t>
            </a:r>
            <a:r>
              <a:rPr lang="ru-RU" dirty="0" smtClean="0"/>
              <a:t>№</a:t>
            </a:r>
            <a:r>
              <a:rPr lang="ru-RU" dirty="0"/>
              <a:t> 608н</a:t>
            </a:r>
            <a:br>
              <a:rPr lang="ru-RU" dirty="0"/>
            </a:br>
            <a:r>
              <a:rPr lang="ru-RU" dirty="0"/>
              <a:t>«Об утверждении профессионального стандарта «Педагог профессионального обучения, профессионального образования и дополнительного профессионального образования» </a:t>
            </a:r>
            <a:r>
              <a:rPr lang="ru-RU" dirty="0" smtClean="0"/>
              <a:t> (вступает </a:t>
            </a:r>
            <a:r>
              <a:rPr lang="ru-RU" dirty="0"/>
              <a:t>в силу с </a:t>
            </a:r>
            <a:r>
              <a:rPr lang="ru-RU" b="1" dirty="0" smtClean="0"/>
              <a:t>01.01.2017)</a:t>
            </a: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681335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 smtClean="0">
                <a:solidFill>
                  <a:prstClr val="black"/>
                </a:solidFill>
              </a:rPr>
              <a:t>Новые положения ТК </a:t>
            </a:r>
            <a:r>
              <a:rPr lang="ru-RU" sz="4000" dirty="0">
                <a:solidFill>
                  <a:prstClr val="black"/>
                </a:solidFill>
              </a:rPr>
              <a:t>РФ после 01.07.2016 в части </a:t>
            </a:r>
            <a:r>
              <a:rPr lang="ru-RU" sz="4000" dirty="0" err="1">
                <a:solidFill>
                  <a:prstClr val="black"/>
                </a:solidFill>
              </a:rPr>
              <a:t>профстандартов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400" dirty="0" smtClean="0"/>
              <a:t>Введена статья </a:t>
            </a:r>
            <a:r>
              <a:rPr lang="ru-RU" sz="2400" dirty="0"/>
              <a:t>195.3</a:t>
            </a:r>
            <a:r>
              <a:rPr lang="ru-RU" sz="2400" dirty="0" smtClean="0"/>
              <a:t>., устанавливающая порядок </a:t>
            </a:r>
            <a:r>
              <a:rPr lang="ru-RU" sz="2400" dirty="0"/>
              <a:t>применения профессиональных стандартов</a:t>
            </a:r>
          </a:p>
          <a:p>
            <a:endParaRPr lang="ru-RU" sz="2400" dirty="0" smtClean="0"/>
          </a:p>
          <a:p>
            <a:r>
              <a:rPr lang="ru-RU" sz="2400" dirty="0" smtClean="0"/>
              <a:t>Если ТК РФ, </a:t>
            </a:r>
            <a:r>
              <a:rPr lang="ru-RU" sz="2400" dirty="0"/>
              <a:t>другими </a:t>
            </a:r>
            <a:r>
              <a:rPr lang="ru-RU" sz="2400" dirty="0" smtClean="0"/>
              <a:t>ФЗ, </a:t>
            </a:r>
            <a:r>
              <a:rPr lang="ru-RU" sz="2400" dirty="0"/>
              <a:t>иными </a:t>
            </a:r>
            <a:r>
              <a:rPr lang="ru-RU" sz="2400" dirty="0" smtClean="0"/>
              <a:t>НПА Российской </a:t>
            </a:r>
            <a:r>
              <a:rPr lang="ru-RU" sz="2400" dirty="0"/>
              <a:t>Федерации </a:t>
            </a:r>
            <a:r>
              <a:rPr lang="ru-RU" sz="2400" b="1" dirty="0"/>
              <a:t>установлены требования к квалификации, необходимой работнику для выполнения определенной трудовой функции</a:t>
            </a:r>
            <a:r>
              <a:rPr lang="ru-RU" sz="2400" dirty="0"/>
              <a:t>, профессиональные стандарты в части указанных требований </a:t>
            </a:r>
            <a:r>
              <a:rPr lang="ru-RU" sz="2400" b="1" dirty="0"/>
              <a:t>обязательны</a:t>
            </a:r>
            <a:r>
              <a:rPr lang="ru-RU" sz="2400" dirty="0"/>
              <a:t> для применения работодателями</a:t>
            </a:r>
            <a:r>
              <a:rPr lang="ru-RU" sz="2400" dirty="0" smtClean="0"/>
              <a:t>.</a:t>
            </a:r>
            <a:endParaRPr lang="ru-RU" sz="2400" dirty="0">
              <a:hlinkClick r:id=""/>
            </a:endParaRPr>
          </a:p>
        </p:txBody>
      </p:sp>
    </p:spTree>
    <p:extLst>
      <p:ext uri="{BB962C8B-B14F-4D97-AF65-F5344CB8AC3E}">
        <p14:creationId xmlns:p14="http://schemas.microsoft.com/office/powerpoint/2010/main" val="21295017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 smtClean="0"/>
              <a:t>Обязательность применения </a:t>
            </a:r>
            <a:r>
              <a:rPr lang="ru-RU" sz="3200" dirty="0" err="1" smtClean="0"/>
              <a:t>профстандартов</a:t>
            </a:r>
            <a:r>
              <a:rPr lang="ru-RU" sz="3200" dirty="0" smtClean="0"/>
              <a:t> для образовательных организаций 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ru-RU" dirty="0" smtClean="0"/>
              <a:t>Статья </a:t>
            </a:r>
            <a:r>
              <a:rPr lang="ru-RU" dirty="0"/>
              <a:t>46. Право на занятие педагогической деятельностью</a:t>
            </a:r>
          </a:p>
          <a:p>
            <a:pPr algn="just"/>
            <a:r>
              <a:rPr lang="ru-RU" dirty="0"/>
              <a:t>1. Право на занятие педагогической деятельностью имеют лица, имеющие среднее профессиональное или высшее образование и отвечающие квалификационным требованиям, указанным в квалификационных справочниках, и (или) </a:t>
            </a:r>
            <a:r>
              <a:rPr lang="ru-RU" b="1" dirty="0"/>
              <a:t>профессиональным стандартам</a:t>
            </a:r>
            <a:r>
              <a:rPr lang="ru-RU" dirty="0"/>
              <a:t>.</a:t>
            </a:r>
          </a:p>
          <a:p>
            <a:pPr algn="just"/>
            <a:r>
              <a:rPr lang="ru-RU" dirty="0"/>
              <a:t>2. Номенклатура должностей педагогических работников организаций, осуществляющих образовательную деятельность, должностей руководителей образовательных организаций утверждается Правительством Российской Федерации.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448656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>
                <a:solidFill>
                  <a:prstClr val="black"/>
                </a:solidFill>
              </a:rPr>
              <a:t>Обязательность применения </a:t>
            </a:r>
            <a:r>
              <a:rPr lang="ru-RU" sz="3200" dirty="0" err="1">
                <a:solidFill>
                  <a:prstClr val="black"/>
                </a:solidFill>
              </a:rPr>
              <a:t>профстандартов</a:t>
            </a:r>
            <a:r>
              <a:rPr lang="ru-RU" sz="3200" dirty="0">
                <a:solidFill>
                  <a:prstClr val="black"/>
                </a:solidFill>
              </a:rPr>
              <a:t> для образовательных организаций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spcAft>
                <a:spcPts val="0"/>
              </a:spcAft>
              <a:buFontTx/>
              <a:buNone/>
            </a:pPr>
            <a:r>
              <a:rPr lang="ru-RU" dirty="0">
                <a:ea typeface="Times New Roman"/>
              </a:rPr>
              <a:t>Статья 51. Правовой статус руководителя образовательной организации. Президент образовательной организации высшего </a:t>
            </a:r>
            <a:r>
              <a:rPr lang="ru-RU" dirty="0" smtClean="0">
                <a:ea typeface="Times New Roman"/>
              </a:rPr>
              <a:t>образования</a:t>
            </a:r>
            <a:endParaRPr lang="ru-RU" dirty="0">
              <a:ea typeface="Times New Roman"/>
            </a:endParaRPr>
          </a:p>
          <a:p>
            <a:pPr algn="just">
              <a:spcAft>
                <a:spcPts val="0"/>
              </a:spcAft>
              <a:buFontTx/>
              <a:buNone/>
            </a:pPr>
            <a:endParaRPr lang="ru-RU" dirty="0">
              <a:ea typeface="Times New Roman"/>
            </a:endParaRPr>
          </a:p>
          <a:p>
            <a:pPr algn="just">
              <a:spcAft>
                <a:spcPts val="0"/>
              </a:spcAft>
              <a:buFontTx/>
              <a:buNone/>
            </a:pPr>
            <a:r>
              <a:rPr lang="ru-RU" dirty="0">
                <a:ea typeface="Times New Roman"/>
              </a:rPr>
              <a:t>2. Кандидаты на должность руководителя образовательной организации должны иметь высшее образование и </a:t>
            </a:r>
            <a:r>
              <a:rPr lang="ru-RU" b="1" dirty="0">
                <a:ea typeface="Times New Roman"/>
              </a:rPr>
              <a:t>соответствовать </a:t>
            </a:r>
            <a:r>
              <a:rPr lang="ru-RU" dirty="0">
                <a:ea typeface="Times New Roman"/>
              </a:rPr>
              <a:t>квалификационным требованиям, указанным в квалификационных справочниках, по соответствующим должностям руководителей образовательных организаций и (или) </a:t>
            </a:r>
            <a:r>
              <a:rPr lang="ru-RU" b="1" dirty="0">
                <a:ea typeface="Times New Roman"/>
              </a:rPr>
              <a:t>профессиональным стандартам.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779853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>
                <a:solidFill>
                  <a:prstClr val="black"/>
                </a:solidFill>
              </a:rPr>
              <a:t>Обязательность применения </a:t>
            </a:r>
            <a:r>
              <a:rPr lang="ru-RU" sz="3200" dirty="0" err="1">
                <a:solidFill>
                  <a:prstClr val="black"/>
                </a:solidFill>
              </a:rPr>
              <a:t>профстандартов</a:t>
            </a:r>
            <a:r>
              <a:rPr lang="ru-RU" sz="3200" dirty="0">
                <a:solidFill>
                  <a:prstClr val="black"/>
                </a:solidFill>
              </a:rPr>
              <a:t> для образовательных организаций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spcAft>
                <a:spcPts val="0"/>
              </a:spcAft>
              <a:buFontTx/>
              <a:buNone/>
            </a:pPr>
            <a:r>
              <a:rPr lang="ru-RU" sz="2300" dirty="0">
                <a:ea typeface="Times New Roman"/>
              </a:rPr>
              <a:t>Статья 52. Иные работники образовательных организаций</a:t>
            </a:r>
          </a:p>
          <a:p>
            <a:pPr algn="just">
              <a:spcAft>
                <a:spcPts val="0"/>
              </a:spcAft>
              <a:buFontTx/>
              <a:buNone/>
            </a:pPr>
            <a:endParaRPr lang="ru-RU" sz="2300" dirty="0">
              <a:ea typeface="Times New Roman"/>
            </a:endParaRPr>
          </a:p>
          <a:p>
            <a:pPr algn="just">
              <a:buNone/>
            </a:pPr>
            <a:r>
              <a:rPr lang="ru-RU" sz="2300" dirty="0">
                <a:ea typeface="Times New Roman"/>
              </a:rPr>
              <a:t>1. В образовательных организациях наряду с должностями педагогических работников, научных работников предусматриваются должности инженерно-технических, административно-хозяйственных, производственных, учебно-вспомогательных, медицинских и иных работников, осуществляющих вспомогательные функции.</a:t>
            </a:r>
          </a:p>
          <a:p>
            <a:pPr algn="just">
              <a:buNone/>
            </a:pPr>
            <a:r>
              <a:rPr lang="ru-RU" sz="2300" dirty="0">
                <a:ea typeface="Times New Roman"/>
              </a:rPr>
              <a:t>2. Право на занятие должностей, предусмотренных частью 1 настоящей статьи, имеют лица, отвечающие квалификационным требованиям, указанным в квалификационных справочниках, и (или) </a:t>
            </a:r>
            <a:r>
              <a:rPr lang="ru-RU" sz="2300" b="1" dirty="0">
                <a:ea typeface="Times New Roman"/>
              </a:rPr>
              <a:t>профессиональным стандартам</a:t>
            </a:r>
            <a:r>
              <a:rPr lang="ru-RU" sz="2300" dirty="0" smtClean="0"/>
              <a:t>.</a:t>
            </a:r>
            <a:endParaRPr lang="ru-RU" sz="2300" dirty="0"/>
          </a:p>
        </p:txBody>
      </p:sp>
    </p:spTree>
    <p:extLst>
      <p:ext uri="{BB962C8B-B14F-4D97-AF65-F5344CB8AC3E}">
        <p14:creationId xmlns:p14="http://schemas.microsoft.com/office/powerpoint/2010/main" val="7279571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000" dirty="0" smtClean="0"/>
              <a:t>Части профессиональных стандартов, обязательные к применению в образовательных организациях</a:t>
            </a:r>
            <a:endParaRPr lang="ru-RU" sz="3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Статья 195.3 ТК РФ – требования к квалификации</a:t>
            </a:r>
          </a:p>
          <a:p>
            <a:r>
              <a:rPr lang="ru-RU" dirty="0" smtClean="0"/>
              <a:t>Статья 57 ТК РФ – требования к наименованию, если с выполнением работы связаны ограничения либо компенсации и льготы </a:t>
            </a:r>
          </a:p>
        </p:txBody>
      </p:sp>
    </p:spTree>
    <p:extLst>
      <p:ext uri="{BB962C8B-B14F-4D97-AF65-F5344CB8AC3E}">
        <p14:creationId xmlns:p14="http://schemas.microsoft.com/office/powerpoint/2010/main" val="481533809"/>
      </p:ext>
    </p:extLst>
  </p:cSld>
  <p:clrMapOvr>
    <a:masterClrMapping/>
  </p:clrMapOvr>
</p:sld>
</file>

<file path=ppt/theme/theme1.xml><?xml version="1.0" encoding="utf-8"?>
<a:theme xmlns:a="http://schemas.openxmlformats.org/drawingml/2006/main" name="1_Британский Совет 26.02.07">
  <a:themeElements>
    <a:clrScheme name="Британский Совет 26.02.07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Британский Совет 26.02.0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9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ru-RU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9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ru-RU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Британский Совет 26.02.07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Британский Совет 26.02.07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Британский Совет 26.02.07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Британский Совет 26.02.07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Британский Совет 26.02.07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Британский Совет 26.02.07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Британский Совет 26.02.07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Британский Совет 26.02.07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Британский Совет 26.02.07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Британский Совет 26.02.07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Британский Совет 26.02.07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Британский Совет 26.02.07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1017</TotalTime>
  <Words>1225</Words>
  <Application>Microsoft Office PowerPoint</Application>
  <PresentationFormat>Экран (4:3)</PresentationFormat>
  <Paragraphs>97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16</vt:i4>
      </vt:variant>
    </vt:vector>
  </HeadingPairs>
  <TitlesOfParts>
    <vt:vector size="18" baseType="lpstr">
      <vt:lpstr>1_Британский Совет 26.02.07</vt:lpstr>
      <vt:lpstr>Тема Office</vt:lpstr>
      <vt:lpstr>Особенности введения профессиональных стандартов в образовательных организациях высшего образования </vt:lpstr>
      <vt:lpstr>Введение профессиональных стандартов: правовая база</vt:lpstr>
      <vt:lpstr>Введение профессиональных стандартов: правовая база</vt:lpstr>
      <vt:lpstr>Введение профессиональных стандартов: правовая база</vt:lpstr>
      <vt:lpstr>Новые положения ТК РФ после 01.07.2016 в части профстандартов</vt:lpstr>
      <vt:lpstr>Обязательность применения профстандартов для образовательных организаций </vt:lpstr>
      <vt:lpstr>Обязательность применения профстандартов для образовательных организаций</vt:lpstr>
      <vt:lpstr>Обязательность применения профстандартов для образовательных организаций</vt:lpstr>
      <vt:lpstr>Части профессиональных стандартов, обязательные к применению в образовательных организациях</vt:lpstr>
      <vt:lpstr>Соотношение ПС и ЕКС </vt:lpstr>
      <vt:lpstr>Соотношение ПС и должностных инструкций </vt:lpstr>
      <vt:lpstr>Мероприятия по переходу на профессиональные стандарты (ПП ПФ от 27.06.2016 № 584)</vt:lpstr>
      <vt:lpstr>Мероприятия по переходу на профессиональные стандарты </vt:lpstr>
      <vt:lpstr>Судебная практика по введению профстандартов</vt:lpstr>
      <vt:lpstr>Независимая оценка квалификаций</vt:lpstr>
      <vt:lpstr>Независимая оценка квалификации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Введение профессиональных стандартов</dc:title>
  <dc:creator>Черных Надежда Вячеславовна</dc:creator>
  <cp:lastModifiedBy>Эксперт-016</cp:lastModifiedBy>
  <cp:revision>50</cp:revision>
  <dcterms:created xsi:type="dcterms:W3CDTF">2015-12-22T11:23:01Z</dcterms:created>
  <dcterms:modified xsi:type="dcterms:W3CDTF">2016-11-24T11:44:33Z</dcterms:modified>
</cp:coreProperties>
</file>