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9" r:id="rId4"/>
    <p:sldId id="275" r:id="rId5"/>
    <p:sldId id="282" r:id="rId6"/>
    <p:sldId id="276" r:id="rId7"/>
    <p:sldId id="278" r:id="rId8"/>
    <p:sldId id="277" r:id="rId9"/>
    <p:sldId id="279" r:id="rId10"/>
    <p:sldId id="280" r:id="rId11"/>
    <p:sldId id="281" r:id="rId12"/>
    <p:sldId id="283" r:id="rId13"/>
    <p:sldId id="292" r:id="rId14"/>
    <p:sldId id="286" r:id="rId15"/>
    <p:sldId id="287" r:id="rId16"/>
    <p:sldId id="289" r:id="rId17"/>
    <p:sldId id="288" r:id="rId18"/>
    <p:sldId id="262" r:id="rId19"/>
  </p:sldIdLst>
  <p:sldSz cx="12192000" cy="6858000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ариса" initials="Л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82"/>
    <a:srgbClr val="ED1847"/>
    <a:srgbClr val="ED181F"/>
    <a:srgbClr val="44C8F5"/>
    <a:srgbClr val="397C83"/>
    <a:srgbClr val="E6FFCD"/>
    <a:srgbClr val="CCFF99"/>
    <a:srgbClr val="ED1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8" autoAdjust="0"/>
    <p:restoredTop sz="85439" autoAdjust="0"/>
  </p:normalViewPr>
  <p:slideViewPr>
    <p:cSldViewPr>
      <p:cViewPr varScale="1">
        <p:scale>
          <a:sx n="100" d="100"/>
          <a:sy n="100" d="100"/>
        </p:scale>
        <p:origin x="-129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312" y="-78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9-20T12:58:40.726" idx="1">
    <p:pos x="6707" y="4158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7390BD-D734-4CD7-845D-979DBA8F3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213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2D2C26D-1159-4613-AB38-75B41BA1711D}" type="datetimeFigureOut">
              <a:rPr lang="ru-RU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689475"/>
            <a:ext cx="54356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CBB002-B755-483F-8E3F-6D49977DF6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8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D600F7E-6DDE-43B2-AF16-7536334D1309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4655AC-DE5B-429F-8174-1F34A1C765E8}" type="slidenum">
              <a:rPr lang="ru-RU" altLang="ru-RU" sz="1200"/>
              <a:pPr/>
              <a:t>5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36F04DF-86F9-486A-AAEF-9EC8496C9612}" type="slidenum">
              <a:rPr lang="ru-RU" altLang="ru-RU" sz="1200"/>
              <a:pPr/>
              <a:t>7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451263-23BC-47D1-BFBD-1D10049B11A8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85596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0749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83134" y="765175"/>
            <a:ext cx="2789767" cy="53609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765175"/>
            <a:ext cx="8170333" cy="5360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410990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7285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700254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825846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9184" y="1196976"/>
            <a:ext cx="570653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8918" y="1196976"/>
            <a:ext cx="5708649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94558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688678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660046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339907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39820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380377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42283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672565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53500" y="188914"/>
            <a:ext cx="2904067" cy="5976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9185" y="188914"/>
            <a:ext cx="8511116" cy="5976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428030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84" y="188913"/>
            <a:ext cx="10081683" cy="647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184" y="1196976"/>
            <a:ext cx="5706533" cy="49688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48918" y="1196975"/>
            <a:ext cx="5708649" cy="24082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148918" y="3757614"/>
            <a:ext cx="5708649" cy="2408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377773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39185" y="188914"/>
            <a:ext cx="11618383" cy="59769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917655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39184" y="188913"/>
            <a:ext cx="10081683" cy="647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9184" y="1196975"/>
            <a:ext cx="5706533" cy="24082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48918" y="1196975"/>
            <a:ext cx="5708649" cy="24082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239184" y="3757614"/>
            <a:ext cx="5706533" cy="2408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48918" y="3757614"/>
            <a:ext cx="5708649" cy="2408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8150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91957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98142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2444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85002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36329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42081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4967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91250" y="765175"/>
            <a:ext cx="55816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презентации</a:t>
            </a:r>
            <a:br>
              <a:rPr lang="ru-RU" altLang="ru-RU" smtClean="0"/>
            </a:br>
            <a:r>
              <a:rPr lang="ru-RU" altLang="ru-RU" smtClean="0"/>
              <a:t>шрифт </a:t>
            </a:r>
            <a:r>
              <a:rPr lang="en-US" altLang="ru-RU" smtClean="0"/>
              <a:t>Arial</a:t>
            </a:r>
            <a:r>
              <a:rPr lang="ru-RU" altLang="ru-RU" smtClean="0"/>
              <a:t> (20</a:t>
            </a:r>
            <a:r>
              <a:rPr lang="en-US" altLang="ru-RU" smtClean="0"/>
              <a:t> pt)</a:t>
            </a:r>
            <a:endParaRPr lang="ru-RU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69400" y="6524625"/>
            <a:ext cx="284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196975"/>
            <a:ext cx="116173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Основной текст </a:t>
            </a:r>
            <a:r>
              <a:rPr lang="en-US" altLang="ru-RU" smtClean="0"/>
              <a:t> - </a:t>
            </a:r>
            <a:r>
              <a:rPr lang="ru-RU" altLang="ru-RU" smtClean="0"/>
              <a:t>шрифт </a:t>
            </a:r>
            <a:r>
              <a:rPr lang="en-US" altLang="ru-RU" smtClean="0"/>
              <a:t>Arial (12 pt)</a:t>
            </a:r>
          </a:p>
          <a:p>
            <a:pPr lvl="0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9713" y="188913"/>
            <a:ext cx="10080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раздела</a:t>
            </a:r>
            <a:br>
              <a:rPr lang="ru-RU" altLang="ru-RU" smtClean="0"/>
            </a:br>
            <a:r>
              <a:rPr lang="ru-RU" altLang="ru-RU" smtClean="0"/>
              <a:t>шрифт </a:t>
            </a:r>
            <a:r>
              <a:rPr lang="en-US" altLang="ru-RU" smtClean="0"/>
              <a:t>Arial</a:t>
            </a:r>
            <a:r>
              <a:rPr lang="ru-RU" altLang="ru-RU" smtClean="0"/>
              <a:t> (</a:t>
            </a:r>
            <a:r>
              <a:rPr lang="en-US" altLang="ru-RU" smtClean="0"/>
              <a:t>18pt)</a:t>
            </a:r>
            <a:endParaRPr lang="ru-RU" altLang="ru-RU" smtClean="0"/>
          </a:p>
        </p:txBody>
      </p:sp>
      <p:sp>
        <p:nvSpPr>
          <p:cNvPr id="5048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463" y="6453188"/>
            <a:ext cx="3860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04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72563" y="6453188"/>
            <a:ext cx="284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9pPr>
    </p:titleStyle>
    <p:bodyStyle>
      <a:lvl1pPr marL="342900" indent="-762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820738" indent="-285750" algn="l" rtl="0" eaLnBrk="0" fontAlgn="base" hangingPunct="0">
        <a:spcBef>
          <a:spcPts val="1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457325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017713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781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353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925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497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069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pkp@samgtu.ru" TargetMode="External"/><Relationship Id="rId2" Type="http://schemas.openxmlformats.org/officeDocument/2006/relationships/hyperlink" Target="mailto:do.politeh@mail.ru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19"/>
          <p:cNvSpPr>
            <a:spLocks noChangeAspect="1" noChangeArrowheads="1"/>
          </p:cNvSpPr>
          <p:nvPr/>
        </p:nvSpPr>
        <p:spPr bwMode="auto">
          <a:xfrm>
            <a:off x="365125" y="-2330450"/>
            <a:ext cx="9144000" cy="91440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5123" name="Oval 16"/>
          <p:cNvSpPr>
            <a:spLocks noChangeAspect="1" noChangeArrowheads="1"/>
          </p:cNvSpPr>
          <p:nvPr/>
        </p:nvSpPr>
        <p:spPr bwMode="auto">
          <a:xfrm>
            <a:off x="1552575" y="-1052513"/>
            <a:ext cx="6588125" cy="6588126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5124" name="Oval 14"/>
          <p:cNvSpPr>
            <a:spLocks noChangeAspect="1" noChangeArrowheads="1"/>
          </p:cNvSpPr>
          <p:nvPr/>
        </p:nvSpPr>
        <p:spPr bwMode="auto">
          <a:xfrm>
            <a:off x="2855913" y="441325"/>
            <a:ext cx="4038600" cy="40386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7016750" y="1828800"/>
            <a:ext cx="2962275" cy="1504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5126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7881938" y="2357438"/>
            <a:ext cx="3071812" cy="1857375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004282"/>
                </a:solidFill>
                <a:latin typeface="Arial Black" pitchFamily="34" charset="0"/>
              </a:rPr>
              <a:t>Повышение квалификации профессорско-преподавательского состава СамГТУ</a:t>
            </a:r>
            <a:br>
              <a:rPr lang="ru-RU" altLang="ru-RU" sz="2000" b="1" smtClean="0">
                <a:solidFill>
                  <a:srgbClr val="004282"/>
                </a:solidFill>
                <a:latin typeface="Arial Black" pitchFamily="34" charset="0"/>
              </a:rPr>
            </a:br>
            <a:r>
              <a:rPr lang="ru-RU" altLang="ru-RU" sz="2000" b="1" smtClean="0">
                <a:solidFill>
                  <a:srgbClr val="004282"/>
                </a:solidFill>
                <a:latin typeface="Arial Black" pitchFamily="34" charset="0"/>
              </a:rPr>
              <a:t>2021 - 2022</a:t>
            </a:r>
          </a:p>
        </p:txBody>
      </p:sp>
      <p:sp>
        <p:nvSpPr>
          <p:cNvPr id="5127" name="Oval 20"/>
          <p:cNvSpPr>
            <a:spLocks noChangeAspect="1" noChangeArrowheads="1"/>
          </p:cNvSpPr>
          <p:nvPr/>
        </p:nvSpPr>
        <p:spPr bwMode="auto">
          <a:xfrm>
            <a:off x="9186863" y="-1466850"/>
            <a:ext cx="4038600" cy="40386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5128" name="Group 46"/>
          <p:cNvGrpSpPr>
            <a:grpSpLocks/>
          </p:cNvGrpSpPr>
          <p:nvPr/>
        </p:nvGrpSpPr>
        <p:grpSpPr bwMode="auto">
          <a:xfrm>
            <a:off x="1381125" y="501650"/>
            <a:ext cx="914400" cy="914400"/>
            <a:chOff x="521" y="346"/>
            <a:chExt cx="576" cy="576"/>
          </a:xfrm>
        </p:grpSpPr>
        <p:sp>
          <p:nvSpPr>
            <p:cNvPr id="5151" name="Oval 24"/>
            <p:cNvSpPr>
              <a:spLocks noChangeArrowheads="1"/>
            </p:cNvSpPr>
            <p:nvPr/>
          </p:nvSpPr>
          <p:spPr bwMode="auto">
            <a:xfrm>
              <a:off x="521" y="346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52" name="Picture 27" descr="буквы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91"/>
              <a:ext cx="45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9" name="Group 47"/>
          <p:cNvGrpSpPr>
            <a:grpSpLocks/>
          </p:cNvGrpSpPr>
          <p:nvPr/>
        </p:nvGrpSpPr>
        <p:grpSpPr bwMode="auto">
          <a:xfrm>
            <a:off x="7427913" y="379413"/>
            <a:ext cx="914400" cy="914400"/>
            <a:chOff x="2699" y="119"/>
            <a:chExt cx="576" cy="576"/>
          </a:xfrm>
        </p:grpSpPr>
        <p:sp>
          <p:nvSpPr>
            <p:cNvPr id="5149" name="Oval 25"/>
            <p:cNvSpPr>
              <a:spLocks noChangeArrowheads="1"/>
            </p:cNvSpPr>
            <p:nvPr/>
          </p:nvSpPr>
          <p:spPr bwMode="auto">
            <a:xfrm>
              <a:off x="2699" y="11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50" name="Picture 28" descr="буквы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1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0" name="Group 44"/>
          <p:cNvGrpSpPr>
            <a:grpSpLocks/>
          </p:cNvGrpSpPr>
          <p:nvPr/>
        </p:nvGrpSpPr>
        <p:grpSpPr bwMode="auto">
          <a:xfrm>
            <a:off x="6502400" y="4405313"/>
            <a:ext cx="914400" cy="914400"/>
            <a:chOff x="3198" y="3475"/>
            <a:chExt cx="576" cy="576"/>
          </a:xfrm>
        </p:grpSpPr>
        <p:sp>
          <p:nvSpPr>
            <p:cNvPr id="5147" name="Oval 12"/>
            <p:cNvSpPr>
              <a:spLocks noChangeArrowheads="1"/>
            </p:cNvSpPr>
            <p:nvPr/>
          </p:nvSpPr>
          <p:spPr bwMode="auto">
            <a:xfrm>
              <a:off x="3198" y="3475"/>
              <a:ext cx="576" cy="576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48" name="Picture 29" descr="буквы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3566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1" name="Group 49"/>
          <p:cNvGrpSpPr>
            <a:grpSpLocks/>
          </p:cNvGrpSpPr>
          <p:nvPr/>
        </p:nvGrpSpPr>
        <p:grpSpPr bwMode="auto">
          <a:xfrm>
            <a:off x="6024563" y="3033713"/>
            <a:ext cx="1006475" cy="936625"/>
            <a:chOff x="2835" y="2568"/>
            <a:chExt cx="634" cy="590"/>
          </a:xfrm>
        </p:grpSpPr>
        <p:sp>
          <p:nvSpPr>
            <p:cNvPr id="5145" name="Oval 26"/>
            <p:cNvSpPr>
              <a:spLocks noChangeArrowheads="1"/>
            </p:cNvSpPr>
            <p:nvPr/>
          </p:nvSpPr>
          <p:spPr bwMode="auto">
            <a:xfrm>
              <a:off x="2835" y="256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46" name="Picture 30" descr="буквы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2614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2" name="Group 50"/>
          <p:cNvGrpSpPr>
            <a:grpSpLocks/>
          </p:cNvGrpSpPr>
          <p:nvPr/>
        </p:nvGrpSpPr>
        <p:grpSpPr bwMode="auto">
          <a:xfrm>
            <a:off x="1833563" y="3970338"/>
            <a:ext cx="914400" cy="914400"/>
            <a:chOff x="249" y="3339"/>
            <a:chExt cx="576" cy="576"/>
          </a:xfrm>
        </p:grpSpPr>
        <p:sp>
          <p:nvSpPr>
            <p:cNvPr id="5143" name="Oval 13"/>
            <p:cNvSpPr>
              <a:spLocks noChangeArrowheads="1"/>
            </p:cNvSpPr>
            <p:nvPr/>
          </p:nvSpPr>
          <p:spPr bwMode="auto">
            <a:xfrm>
              <a:off x="249" y="333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44" name="Picture 31" descr="буквы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43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3" name="Group 48"/>
          <p:cNvGrpSpPr>
            <a:grpSpLocks/>
          </p:cNvGrpSpPr>
          <p:nvPr/>
        </p:nvGrpSpPr>
        <p:grpSpPr bwMode="auto">
          <a:xfrm>
            <a:off x="2495550" y="1954213"/>
            <a:ext cx="914400" cy="914400"/>
            <a:chOff x="612" y="1888"/>
            <a:chExt cx="576" cy="576"/>
          </a:xfrm>
        </p:grpSpPr>
        <p:sp>
          <p:nvSpPr>
            <p:cNvPr id="5141" name="Oval 35"/>
            <p:cNvSpPr>
              <a:spLocks noChangeArrowheads="1"/>
            </p:cNvSpPr>
            <p:nvPr/>
          </p:nvSpPr>
          <p:spPr bwMode="auto">
            <a:xfrm>
              <a:off x="612" y="188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42" name="Picture 33" descr="буквы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979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4" name="Group 45"/>
          <p:cNvGrpSpPr>
            <a:grpSpLocks/>
          </p:cNvGrpSpPr>
          <p:nvPr/>
        </p:nvGrpSpPr>
        <p:grpSpPr bwMode="auto">
          <a:xfrm>
            <a:off x="8501063" y="4162425"/>
            <a:ext cx="914400" cy="914400"/>
            <a:chOff x="4422" y="3249"/>
            <a:chExt cx="576" cy="576"/>
          </a:xfrm>
        </p:grpSpPr>
        <p:sp>
          <p:nvSpPr>
            <p:cNvPr id="5139" name="Oval 36"/>
            <p:cNvSpPr>
              <a:spLocks noChangeArrowheads="1"/>
            </p:cNvSpPr>
            <p:nvPr/>
          </p:nvSpPr>
          <p:spPr bwMode="auto">
            <a:xfrm>
              <a:off x="4422" y="324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5140" name="Picture 34" descr="буквы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3294"/>
              <a:ext cx="45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5" name="Заголовок 1"/>
          <p:cNvSpPr>
            <a:spLocks/>
          </p:cNvSpPr>
          <p:nvPr/>
        </p:nvSpPr>
        <p:spPr bwMode="auto">
          <a:xfrm>
            <a:off x="4295775" y="2386013"/>
            <a:ext cx="2879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 b="1">
                <a:solidFill>
                  <a:srgbClr val="004282"/>
                </a:solidFill>
              </a:rPr>
              <a:t>Картинка???</a:t>
            </a:r>
          </a:p>
        </p:txBody>
      </p:sp>
      <p:pic>
        <p:nvPicPr>
          <p:cNvPr id="5136" name="Picture 41" descr="logo-rus1_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025" y="476250"/>
            <a:ext cx="15827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4"/>
          <p:cNvPicPr>
            <a:picLocks noChangeAspect="1" noChangeArrowheads="1"/>
          </p:cNvPicPr>
          <p:nvPr/>
        </p:nvPicPr>
        <p:blipFill>
          <a:blip r:embed="rId10">
            <a:lum bright="40000" contras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428750"/>
            <a:ext cx="2781300" cy="1857375"/>
          </a:xfrm>
          <a:prstGeom prst="rect">
            <a:avLst/>
          </a:prstGeom>
          <a:noFill/>
          <a:ln w="57150">
            <a:solidFill>
              <a:srgbClr val="00428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Oval 17"/>
          <p:cNvSpPr>
            <a:spLocks noChangeArrowheads="1"/>
          </p:cNvSpPr>
          <p:nvPr/>
        </p:nvSpPr>
        <p:spPr bwMode="auto">
          <a:xfrm>
            <a:off x="9690100" y="-812800"/>
            <a:ext cx="2868613" cy="2868613"/>
          </a:xfrm>
          <a:prstGeom prst="ellipse">
            <a:avLst/>
          </a:prstGeom>
          <a:solidFill>
            <a:srgbClr val="00428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– 2022         </a:t>
            </a:r>
            <a:endParaRPr lang="ru-RU" altLang="ru-RU" sz="2400" smtClean="0">
              <a:solidFill>
                <a:srgbClr val="ED181F"/>
              </a:solidFill>
              <a:latin typeface="Proxima Nova Bl" pitchFamily="50" charset="0"/>
            </a:endParaRPr>
          </a:p>
        </p:txBody>
      </p:sp>
      <p:sp>
        <p:nvSpPr>
          <p:cNvPr id="12291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304925" y="1042988"/>
            <a:ext cx="5000625" cy="5357812"/>
          </a:xfrm>
        </p:spPr>
        <p:txBody>
          <a:bodyPr/>
          <a:lstStyle/>
          <a:p>
            <a:pPr marL="266700" indent="0"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r>
              <a:rPr lang="ru-RU" altLang="ru-RU" sz="1800" dirty="0"/>
              <a:t>Маляров Анатолий Николаевич</a:t>
            </a:r>
          </a:p>
          <a:p>
            <a:pPr>
              <a:buFontTx/>
              <a:buNone/>
              <a:defRPr/>
            </a:pPr>
            <a:r>
              <a:rPr lang="ru-RU" altLang="ru-RU" sz="1850" b="1" dirty="0">
                <a:solidFill>
                  <a:srgbClr val="0070C0"/>
                </a:solidFill>
              </a:rPr>
              <a:t>«Личный финансовый план и индивидуальное инвестирование»</a:t>
            </a:r>
          </a:p>
          <a:p>
            <a:pPr>
              <a:buFontTx/>
              <a:buNone/>
              <a:defRPr/>
            </a:pPr>
            <a:r>
              <a:rPr lang="ru-RU" altLang="ru-RU" sz="1800" i="1" dirty="0">
                <a:solidFill>
                  <a:schemeClr val="accent4"/>
                </a:solidFill>
              </a:rPr>
              <a:t>1 смена, 218 ауд., 8 корпус</a:t>
            </a:r>
          </a:p>
          <a:p>
            <a:pPr>
              <a:buFontTx/>
              <a:buNone/>
              <a:defRPr/>
            </a:pPr>
            <a:endParaRPr lang="ru-RU" altLang="ru-RU" sz="1800" i="1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ru-RU" altLang="ru-RU" sz="1800" b="1" dirty="0"/>
              <a:t>Модуль 1.</a:t>
            </a:r>
            <a:r>
              <a:rPr lang="ru-RU" altLang="ru-RU" sz="1800" dirty="0"/>
              <a:t>  Основы инвестирования </a:t>
            </a:r>
            <a:br>
              <a:rPr lang="ru-RU" altLang="ru-RU" sz="1800" dirty="0"/>
            </a:br>
            <a:r>
              <a:rPr lang="ru-RU" altLang="ru-RU" sz="1800" dirty="0"/>
              <a:t>на фондовом рынке (инвариантный)</a:t>
            </a:r>
          </a:p>
          <a:p>
            <a:pPr>
              <a:buFontTx/>
              <a:buNone/>
              <a:defRPr/>
            </a:pPr>
            <a:r>
              <a:rPr lang="ru-RU" altLang="ru-RU" sz="1800" i="1" dirty="0"/>
              <a:t>(36 ч)</a:t>
            </a:r>
          </a:p>
          <a:p>
            <a:pPr>
              <a:defRPr/>
            </a:pPr>
            <a:r>
              <a:rPr lang="ru-RU" altLang="ru-RU" sz="1800" b="1" dirty="0"/>
              <a:t>Модуль 2.</a:t>
            </a:r>
            <a:r>
              <a:rPr lang="ru-RU" altLang="ru-RU" sz="1800" dirty="0"/>
              <a:t>  Формирование индивидуального инвестиционного портфеля облигаций и биржевых фондов (вариативный)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>
              <a:defRPr/>
            </a:pPr>
            <a:r>
              <a:rPr lang="ru-RU" altLang="ru-RU" sz="1800" b="1" dirty="0"/>
              <a:t>Модуль 3. </a:t>
            </a:r>
            <a:r>
              <a:rPr lang="ru-RU" altLang="ru-RU" sz="1800" dirty="0"/>
              <a:t>Формирование индивидуального инвестиционного портфеля акций (вариативный)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endParaRPr lang="ru-RU" altLang="ru-RU" b="1" u="sng" dirty="0"/>
          </a:p>
        </p:txBody>
      </p:sp>
      <p:grpSp>
        <p:nvGrpSpPr>
          <p:cNvPr id="18436" name="Группа 1"/>
          <p:cNvGrpSpPr>
            <a:grpSpLocks/>
          </p:cNvGrpSpPr>
          <p:nvPr/>
        </p:nvGrpSpPr>
        <p:grpSpPr bwMode="auto">
          <a:xfrm>
            <a:off x="-627063" y="-458788"/>
            <a:ext cx="3698876" cy="3698876"/>
            <a:chOff x="20637" y="56529"/>
            <a:chExt cx="3698876" cy="3698875"/>
          </a:xfrm>
        </p:grpSpPr>
        <p:sp>
          <p:nvSpPr>
            <p:cNvPr id="18440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8441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8442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8443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8444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8437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34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928688"/>
            <a:ext cx="5143500" cy="5092700"/>
          </a:xfrm>
        </p:spPr>
        <p:txBody>
          <a:bodyPr/>
          <a:lstStyle/>
          <a:p>
            <a:pPr>
              <a:defRPr/>
            </a:pPr>
            <a:endParaRPr lang="ru-RU" altLang="ru-RU" sz="1850" dirty="0"/>
          </a:p>
          <a:p>
            <a:pPr>
              <a:defRPr/>
            </a:pPr>
            <a:r>
              <a:rPr lang="ru-RU" altLang="ru-RU" sz="1800" dirty="0"/>
              <a:t>Борисова Татьяна Вадимовна,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Измайлов Евгений Петрович,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Анисимова Светлана Юрьевна</a:t>
            </a:r>
          </a:p>
          <a:p>
            <a:pPr>
              <a:defRPr/>
            </a:pPr>
            <a:r>
              <a:rPr lang="ru-RU" sz="1800" b="1" dirty="0">
                <a:solidFill>
                  <a:srgbClr val="0070C0"/>
                </a:solidFill>
              </a:rPr>
              <a:t>«Проблема человека в философско-медицинском контексте»</a:t>
            </a:r>
          </a:p>
          <a:p>
            <a:pPr marL="266700" indent="0">
              <a:buFontTx/>
              <a:buNone/>
              <a:defRPr/>
            </a:pPr>
            <a:r>
              <a:rPr lang="ru-RU" sz="1800" i="1" dirty="0"/>
              <a:t>2 смена</a:t>
            </a:r>
          </a:p>
          <a:p>
            <a:pPr marL="266700" indent="0">
              <a:buFontTx/>
              <a:buNone/>
              <a:defRPr/>
            </a:pPr>
            <a:endParaRPr lang="ru-RU" sz="1800" i="1" dirty="0"/>
          </a:p>
          <a:p>
            <a:pPr>
              <a:defRPr/>
            </a:pPr>
            <a:r>
              <a:rPr lang="ru-RU" altLang="ru-RU" sz="1800" dirty="0"/>
              <a:t> </a:t>
            </a:r>
            <a:r>
              <a:rPr lang="ru-RU" altLang="ru-RU" sz="1800" b="1" dirty="0"/>
              <a:t>Модуль 1. </a:t>
            </a:r>
            <a:r>
              <a:rPr lang="ru-RU" sz="1800" dirty="0"/>
              <a:t>Адаптация человека в современном мире (инвариантный)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>
              <a:defRPr/>
            </a:pPr>
            <a:r>
              <a:rPr lang="ru-RU" altLang="ru-RU" sz="1800" b="1" dirty="0"/>
              <a:t> Модуль 2.</a:t>
            </a:r>
            <a:r>
              <a:rPr lang="ru-RU" altLang="ru-RU" sz="1800" dirty="0"/>
              <a:t> </a:t>
            </a:r>
            <a:r>
              <a:rPr lang="ru-RU" sz="1800" dirty="0"/>
              <a:t>Возраст человека и его здоровье (вариативный)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>
              <a:defRPr/>
            </a:pPr>
            <a:r>
              <a:rPr lang="ru-RU" altLang="ru-RU" sz="1800" b="1" dirty="0"/>
              <a:t> Модуль 3.</a:t>
            </a:r>
            <a:r>
              <a:rPr lang="ru-RU" altLang="ru-RU" sz="1800" dirty="0"/>
              <a:t> Здоровье, пространство и время в жизни человека в период пандемии (вариативный)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endParaRPr lang="ru-RU" altLang="ru-RU" sz="1850" dirty="0"/>
          </a:p>
          <a:p>
            <a:pPr marL="266700" indent="0">
              <a:buFontTx/>
              <a:buNone/>
              <a:defRPr/>
            </a:pPr>
            <a:endParaRPr lang="ru-RU" altLang="ru-RU" sz="185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536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095375" y="1000125"/>
            <a:ext cx="5000625" cy="5357813"/>
          </a:xfrm>
        </p:spPr>
        <p:txBody>
          <a:bodyPr/>
          <a:lstStyle/>
          <a:p>
            <a:pPr>
              <a:defRPr/>
            </a:pPr>
            <a:r>
              <a:rPr lang="ru-RU" altLang="ru-RU" sz="1800" dirty="0"/>
              <a:t>Доброва Виктория Вадимовна</a:t>
            </a:r>
          </a:p>
          <a:p>
            <a:pPr>
              <a:defRPr/>
            </a:pPr>
            <a:endParaRPr lang="ru-RU" altLang="ru-RU" sz="1800" dirty="0"/>
          </a:p>
          <a:p>
            <a:pPr>
              <a:buFontTx/>
              <a:buNone/>
              <a:defRPr/>
            </a:pPr>
            <a:r>
              <a:rPr lang="ru-RU" altLang="ru-RU" sz="1800" b="1" dirty="0">
                <a:solidFill>
                  <a:srgbClr val="0070C0"/>
                </a:solidFill>
              </a:rPr>
              <a:t>«Английский язык для профессиональных целей. 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(Уровень 1)»</a:t>
            </a:r>
          </a:p>
          <a:p>
            <a:pPr>
              <a:buFontTx/>
              <a:buNone/>
              <a:defRPr/>
            </a:pPr>
            <a:endParaRPr lang="ru-RU" altLang="ru-RU" sz="1800" b="1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ru-RU" altLang="ru-RU" sz="1800" i="1" dirty="0"/>
              <a:t>9.00 (чет./нечет.), корпус 1Б</a:t>
            </a:r>
          </a:p>
          <a:p>
            <a:pPr>
              <a:buFontTx/>
              <a:buNone/>
              <a:defRPr/>
            </a:pPr>
            <a:endParaRPr lang="ru-RU" altLang="ru-RU" sz="1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altLang="ru-RU" sz="1800" b="1" dirty="0"/>
              <a:t> Модуль 1. </a:t>
            </a:r>
            <a:r>
              <a:rPr lang="ru-RU" altLang="ru-RU" sz="1800" dirty="0"/>
              <a:t>Инвариантный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Базовый английский</a:t>
            </a:r>
          </a:p>
          <a:p>
            <a:pPr>
              <a:defRPr/>
            </a:pPr>
            <a:r>
              <a:rPr lang="ru-RU" altLang="ru-RU" sz="1800" b="1" dirty="0"/>
              <a:t> Модуль 2. </a:t>
            </a:r>
            <a:r>
              <a:rPr lang="ru-RU" altLang="ru-RU" sz="1800" dirty="0"/>
              <a:t>Вариативный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Устная речь на английском языке</a:t>
            </a:r>
          </a:p>
          <a:p>
            <a:pPr>
              <a:defRPr/>
            </a:pPr>
            <a:r>
              <a:rPr lang="ru-RU" altLang="ru-RU" sz="1800" b="1" dirty="0"/>
              <a:t> Модуль 3. </a:t>
            </a:r>
            <a:r>
              <a:rPr lang="ru-RU" altLang="ru-RU" sz="1800" dirty="0"/>
              <a:t>Вариативный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Коммуникативный курс английского языка в сфере профессиональной деятельности </a:t>
            </a:r>
          </a:p>
          <a:p>
            <a:pPr>
              <a:defRPr/>
            </a:pPr>
            <a:endParaRPr lang="ru-RU" altLang="ru-RU" sz="1800" b="1" u="sng" dirty="0"/>
          </a:p>
        </p:txBody>
      </p:sp>
      <p:grpSp>
        <p:nvGrpSpPr>
          <p:cNvPr id="19460" name="Группа 1"/>
          <p:cNvGrpSpPr>
            <a:grpSpLocks/>
          </p:cNvGrpSpPr>
          <p:nvPr/>
        </p:nvGrpSpPr>
        <p:grpSpPr bwMode="auto">
          <a:xfrm>
            <a:off x="-711200" y="-601663"/>
            <a:ext cx="3698875" cy="3698876"/>
            <a:chOff x="20637" y="56529"/>
            <a:chExt cx="3698876" cy="3698875"/>
          </a:xfrm>
        </p:grpSpPr>
        <p:sp>
          <p:nvSpPr>
            <p:cNvPr id="19464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9465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9466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9467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9468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946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1000125"/>
            <a:ext cx="5143500" cy="535781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smtClean="0"/>
              <a:t>Доброва Виктория Вадимовна</a:t>
            </a:r>
          </a:p>
          <a:p>
            <a:pPr>
              <a:buFontTx/>
              <a:buNone/>
            </a:pPr>
            <a:endParaRPr lang="ru-RU" altLang="ru-RU" sz="1800" smtClean="0"/>
          </a:p>
          <a:p>
            <a:pPr>
              <a:buFontTx/>
              <a:buNone/>
            </a:pPr>
            <a:r>
              <a:rPr lang="ru-RU" altLang="ru-RU" sz="1800" b="1" smtClean="0">
                <a:solidFill>
                  <a:srgbClr val="0070C0"/>
                </a:solidFill>
              </a:rPr>
              <a:t>«Английский язык для профессиональных целей. </a:t>
            </a:r>
            <a:br>
              <a:rPr lang="ru-RU" altLang="ru-RU" sz="1800" b="1" smtClean="0">
                <a:solidFill>
                  <a:srgbClr val="0070C0"/>
                </a:solidFill>
              </a:rPr>
            </a:br>
            <a:r>
              <a:rPr lang="ru-RU" altLang="ru-RU" sz="1800" b="1" smtClean="0">
                <a:solidFill>
                  <a:srgbClr val="0070C0"/>
                </a:solidFill>
              </a:rPr>
              <a:t>(Уровень 2)»</a:t>
            </a:r>
          </a:p>
          <a:p>
            <a:pPr>
              <a:buFontTx/>
              <a:buNone/>
            </a:pPr>
            <a:endParaRPr lang="ru-RU" altLang="ru-RU" sz="1800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ru-RU" altLang="ru-RU" sz="1800" i="1" smtClean="0"/>
              <a:t>9.00 (чет./нечет.), корпус 1Б</a:t>
            </a:r>
          </a:p>
          <a:p>
            <a:pPr>
              <a:buFontTx/>
              <a:buNone/>
            </a:pPr>
            <a:endParaRPr lang="ru-RU" altLang="ru-RU" sz="1800" smtClean="0">
              <a:solidFill>
                <a:srgbClr val="0070C0"/>
              </a:solidFill>
            </a:endParaRPr>
          </a:p>
          <a:p>
            <a:r>
              <a:rPr lang="ru-RU" altLang="ru-RU" sz="1800" b="1" smtClean="0"/>
              <a:t> Модуль 1. </a:t>
            </a:r>
            <a:r>
              <a:rPr lang="ru-RU" altLang="ru-RU" sz="1800" smtClean="0"/>
              <a:t>Инвариантный </a:t>
            </a:r>
            <a:r>
              <a:rPr lang="ru-RU" altLang="ru-RU" sz="1800" i="1" smtClean="0"/>
              <a:t>(36 ч)</a:t>
            </a:r>
            <a:endParaRPr lang="ru-RU" altLang="ru-RU" sz="1800" smtClean="0"/>
          </a:p>
          <a:p>
            <a:pPr>
              <a:buFontTx/>
              <a:buNone/>
            </a:pPr>
            <a:r>
              <a:rPr lang="ru-RU" altLang="ru-RU" sz="1800" smtClean="0"/>
              <a:t> Общение на иностранном языке в научном и профессиональном сообществе</a:t>
            </a:r>
          </a:p>
          <a:p>
            <a:r>
              <a:rPr lang="ru-RU" altLang="ru-RU" sz="1800" b="1" smtClean="0"/>
              <a:t> Модуль 2. </a:t>
            </a:r>
            <a:r>
              <a:rPr lang="ru-RU" altLang="ru-RU" sz="1800" smtClean="0"/>
              <a:t>Вариативный </a:t>
            </a:r>
            <a:r>
              <a:rPr lang="ru-RU" altLang="ru-RU" sz="1800" i="1" smtClean="0"/>
              <a:t>(36 ч)</a:t>
            </a:r>
            <a:endParaRPr lang="ru-RU" altLang="ru-RU" sz="1800" smtClean="0"/>
          </a:p>
          <a:p>
            <a:pPr>
              <a:buFontTx/>
              <a:buNone/>
            </a:pPr>
            <a:r>
              <a:rPr lang="ru-RU" altLang="ru-RU" sz="1800" smtClean="0"/>
              <a:t> Английский язык для академических целей</a:t>
            </a:r>
          </a:p>
          <a:p>
            <a:r>
              <a:rPr lang="ru-RU" altLang="ru-RU" sz="1800" b="1" smtClean="0"/>
              <a:t> Модуль 3. </a:t>
            </a:r>
            <a:r>
              <a:rPr lang="ru-RU" altLang="ru-RU" sz="1800" smtClean="0"/>
              <a:t>Вариативный </a:t>
            </a:r>
            <a:r>
              <a:rPr lang="ru-RU" altLang="ru-RU" sz="1800" i="1" smtClean="0"/>
              <a:t>(36 ч)</a:t>
            </a:r>
            <a:endParaRPr lang="ru-RU" altLang="ru-RU" sz="1800" smtClean="0"/>
          </a:p>
          <a:p>
            <a:pPr>
              <a:buFontTx/>
              <a:buNone/>
            </a:pPr>
            <a:r>
              <a:rPr lang="ru-RU" altLang="ru-RU" sz="1800" smtClean="0"/>
              <a:t>Академическое письмо на английском языке</a:t>
            </a:r>
          </a:p>
          <a:p>
            <a:pPr>
              <a:buFontTx/>
              <a:buNone/>
            </a:pPr>
            <a:endParaRPr lang="ru-RU" altLang="ru-RU" sz="1800" b="1" u="sng" smtClean="0"/>
          </a:p>
          <a:p>
            <a:pPr>
              <a:buFontTx/>
              <a:buNone/>
            </a:pPr>
            <a:endParaRPr lang="ru-RU" altLang="ru-RU" sz="16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1095375" y="1000125"/>
            <a:ext cx="5000625" cy="5357813"/>
          </a:xfrm>
        </p:spPr>
        <p:txBody>
          <a:bodyPr/>
          <a:lstStyle/>
          <a:p>
            <a:pPr indent="17463">
              <a:defRPr/>
            </a:pPr>
            <a:r>
              <a:rPr lang="ru-RU" sz="1800" dirty="0"/>
              <a:t>Климина Лариса Владимировна</a:t>
            </a:r>
          </a:p>
          <a:p>
            <a:pPr indent="17463">
              <a:buFontTx/>
              <a:buNone/>
              <a:defRPr/>
            </a:pPr>
            <a:r>
              <a:rPr lang="ru-RU" sz="1800" b="1" dirty="0">
                <a:solidFill>
                  <a:srgbClr val="0070C0"/>
                </a:solidFill>
              </a:rPr>
              <a:t>«Особенности воспитания студентов технического вуза»</a:t>
            </a:r>
          </a:p>
          <a:p>
            <a:pPr indent="17463">
              <a:buFontTx/>
              <a:buNone/>
              <a:defRPr/>
            </a:pPr>
            <a:r>
              <a:rPr lang="ru-RU" sz="1800" i="1" dirty="0"/>
              <a:t> 2 смена, дистанционно</a:t>
            </a:r>
          </a:p>
          <a:p>
            <a:pPr indent="17463">
              <a:buFontTx/>
              <a:buNone/>
              <a:defRPr/>
            </a:pPr>
            <a:endParaRPr lang="ru-RU" sz="1800" dirty="0">
              <a:solidFill>
                <a:srgbClr val="0070C0"/>
              </a:solidFill>
            </a:endParaRPr>
          </a:p>
          <a:p>
            <a:pPr indent="17463">
              <a:buFontTx/>
              <a:buNone/>
              <a:defRPr/>
            </a:pPr>
            <a:r>
              <a:rPr lang="ru-RU" sz="1800" b="1" dirty="0"/>
              <a:t>Модуль 1. </a:t>
            </a:r>
            <a:r>
              <a:rPr lang="ru-RU" sz="1800" dirty="0"/>
              <a:t>Инвариантный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 indent="17463">
              <a:buFontTx/>
              <a:buNone/>
              <a:defRPr/>
            </a:pPr>
            <a:r>
              <a:rPr lang="ru-RU" sz="1800" dirty="0"/>
              <a:t>Теория и методика воспитания</a:t>
            </a:r>
          </a:p>
          <a:p>
            <a:pPr indent="17463">
              <a:buFontTx/>
              <a:buNone/>
              <a:defRPr/>
            </a:pPr>
            <a:endParaRPr lang="ru-RU" sz="1800" dirty="0"/>
          </a:p>
          <a:p>
            <a:pPr indent="17463">
              <a:buFontTx/>
              <a:buNone/>
              <a:defRPr/>
            </a:pPr>
            <a:r>
              <a:rPr lang="ru-RU" sz="1800" b="1" dirty="0"/>
              <a:t>Модуль 2. </a:t>
            </a:r>
            <a:r>
              <a:rPr lang="ru-RU" sz="1800" dirty="0"/>
              <a:t>Вариативный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 indent="17463">
              <a:buFontTx/>
              <a:buNone/>
              <a:defRPr/>
            </a:pPr>
            <a:r>
              <a:rPr lang="ru-RU" sz="1800" dirty="0"/>
              <a:t>Воспитание детей и молодежи на современном этапе</a:t>
            </a:r>
          </a:p>
          <a:p>
            <a:pPr indent="17463">
              <a:buFontTx/>
              <a:buNone/>
              <a:defRPr/>
            </a:pPr>
            <a:endParaRPr lang="ru-RU" sz="1800" dirty="0"/>
          </a:p>
          <a:p>
            <a:pPr indent="17463">
              <a:buFontTx/>
              <a:buNone/>
              <a:defRPr/>
            </a:pPr>
            <a:r>
              <a:rPr lang="ru-RU" sz="1800" b="1" dirty="0"/>
              <a:t>Модуль 3. </a:t>
            </a:r>
            <a:r>
              <a:rPr lang="ru-RU" sz="1800" dirty="0"/>
              <a:t>Вариативный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 indent="17463">
              <a:buFontTx/>
              <a:buNone/>
              <a:defRPr/>
            </a:pPr>
            <a:r>
              <a:rPr lang="ru-RU" sz="1800" dirty="0"/>
              <a:t>Студенческий коллектив как объект и субъект воспитания</a:t>
            </a:r>
          </a:p>
          <a:p>
            <a:pPr indent="17463">
              <a:buFontTx/>
              <a:buNone/>
              <a:defRPr/>
            </a:pPr>
            <a:endParaRPr lang="ru-RU" sz="1800" dirty="0"/>
          </a:p>
          <a:p>
            <a:pPr>
              <a:defRPr/>
            </a:pPr>
            <a:endParaRPr lang="ru-RU" sz="2000" b="1" u="sng" dirty="0"/>
          </a:p>
        </p:txBody>
      </p:sp>
      <p:grpSp>
        <p:nvGrpSpPr>
          <p:cNvPr id="20484" name="Группа 1"/>
          <p:cNvGrpSpPr>
            <a:grpSpLocks/>
          </p:cNvGrpSpPr>
          <p:nvPr/>
        </p:nvGrpSpPr>
        <p:grpSpPr bwMode="auto">
          <a:xfrm>
            <a:off x="-627063" y="-458788"/>
            <a:ext cx="3698876" cy="3698876"/>
            <a:chOff x="20637" y="56529"/>
            <a:chExt cx="3698876" cy="3698875"/>
          </a:xfrm>
        </p:grpSpPr>
        <p:sp>
          <p:nvSpPr>
            <p:cNvPr id="20488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0489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0490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0491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20485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0487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928688"/>
            <a:ext cx="5143500" cy="5429250"/>
          </a:xfrm>
        </p:spPr>
        <p:txBody>
          <a:bodyPr/>
          <a:lstStyle/>
          <a:p>
            <a:pPr indent="17463"/>
            <a:r>
              <a:rPr lang="ru-RU" altLang="ru-RU" sz="1800" smtClean="0"/>
              <a:t>Калмыкова Ольга Юрьевна</a:t>
            </a:r>
          </a:p>
          <a:p>
            <a:pPr indent="17463">
              <a:buFontTx/>
              <a:buNone/>
            </a:pPr>
            <a:r>
              <a:rPr lang="ru-RU" altLang="ru-RU" sz="1700" b="1" smtClean="0">
                <a:solidFill>
                  <a:srgbClr val="0070C0"/>
                </a:solidFill>
              </a:rPr>
              <a:t>«Управление образовательным процессом: психолого-педагогическая компетентность преподавателя технического вуза»</a:t>
            </a:r>
          </a:p>
          <a:p>
            <a:pPr indent="17463">
              <a:buFontTx/>
              <a:buNone/>
            </a:pPr>
            <a:r>
              <a:rPr lang="ru-RU" altLang="ru-RU" sz="1700" i="1" smtClean="0"/>
              <a:t> </a:t>
            </a:r>
            <a:r>
              <a:rPr lang="ru-RU" altLang="ru-RU" sz="1800" i="1" smtClean="0"/>
              <a:t>2 смена</a:t>
            </a:r>
          </a:p>
          <a:p>
            <a:pPr indent="17463">
              <a:buFontTx/>
              <a:buNone/>
            </a:pPr>
            <a:endParaRPr lang="ru-RU" altLang="ru-RU" sz="1700" smtClean="0">
              <a:solidFill>
                <a:srgbClr val="0070C0"/>
              </a:solidFill>
            </a:endParaRPr>
          </a:p>
          <a:p>
            <a:pPr indent="17463">
              <a:buFontTx/>
              <a:buNone/>
            </a:pPr>
            <a:r>
              <a:rPr lang="ru-RU" altLang="ru-RU" sz="1700" b="1" smtClean="0"/>
              <a:t>Модуль 1. </a:t>
            </a:r>
            <a:r>
              <a:rPr lang="ru-RU" altLang="ru-RU" sz="1700" smtClean="0"/>
              <a:t>Инвариантный </a:t>
            </a:r>
            <a:r>
              <a:rPr lang="ru-RU" altLang="ru-RU" sz="1600" i="1" smtClean="0"/>
              <a:t>(36 ч)</a:t>
            </a:r>
            <a:endParaRPr lang="ru-RU" altLang="ru-RU" sz="1700" smtClean="0"/>
          </a:p>
          <a:p>
            <a:pPr indent="17463">
              <a:buFontTx/>
              <a:buNone/>
            </a:pPr>
            <a:r>
              <a:rPr lang="ru-RU" altLang="ru-RU" sz="1700" smtClean="0"/>
              <a:t>Психолого-педагогическая компетентность преподавателя технического вуза</a:t>
            </a:r>
          </a:p>
          <a:p>
            <a:pPr indent="17463">
              <a:buFontTx/>
              <a:buNone/>
            </a:pPr>
            <a:r>
              <a:rPr lang="ru-RU" altLang="ru-RU" sz="1700" b="1" smtClean="0"/>
              <a:t>Модуль 2</a:t>
            </a:r>
            <a:r>
              <a:rPr lang="ru-RU" altLang="ru-RU" sz="1700" smtClean="0"/>
              <a:t>. Вариативный </a:t>
            </a:r>
            <a:r>
              <a:rPr lang="ru-RU" altLang="ru-RU" sz="1600" i="1" smtClean="0"/>
              <a:t>(36 ч)</a:t>
            </a:r>
            <a:endParaRPr lang="ru-RU" altLang="ru-RU" sz="1700" smtClean="0"/>
          </a:p>
          <a:p>
            <a:pPr indent="17463">
              <a:buFontTx/>
              <a:buNone/>
            </a:pPr>
            <a:r>
              <a:rPr lang="ru-RU" altLang="ru-RU" sz="1700" smtClean="0"/>
              <a:t>Технологии актуализации мотивационного потенциала образовательной среды. Цифровая компетентность преподавателя технического вуза</a:t>
            </a:r>
          </a:p>
          <a:p>
            <a:pPr indent="17463">
              <a:buFontTx/>
              <a:buNone/>
            </a:pPr>
            <a:r>
              <a:rPr lang="ru-RU" altLang="ru-RU" sz="1700" b="1" smtClean="0"/>
              <a:t>Модуль 3. </a:t>
            </a:r>
            <a:r>
              <a:rPr lang="ru-RU" altLang="ru-RU" sz="1700" smtClean="0"/>
              <a:t>Вариативный </a:t>
            </a:r>
            <a:r>
              <a:rPr lang="ru-RU" altLang="ru-RU" sz="1600" i="1" smtClean="0"/>
              <a:t>(36 ч)</a:t>
            </a:r>
            <a:endParaRPr lang="ru-RU" altLang="ru-RU" sz="1700" smtClean="0"/>
          </a:p>
          <a:p>
            <a:pPr indent="17463">
              <a:buFontTx/>
              <a:buNone/>
            </a:pPr>
            <a:r>
              <a:rPr lang="ru-RU" altLang="ru-RU" sz="1700" smtClean="0"/>
              <a:t>Конфликтологическая компетентность преподавателя технического вуза</a:t>
            </a:r>
          </a:p>
          <a:p>
            <a:pPr indent="17463">
              <a:buFontTx/>
              <a:buNone/>
            </a:pPr>
            <a:endParaRPr lang="ru-RU" altLang="ru-RU" sz="1700" smtClean="0"/>
          </a:p>
          <a:p>
            <a:pPr indent="17463"/>
            <a:endParaRPr lang="ru-RU" altLang="ru-RU" sz="1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8435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095375" y="1000125"/>
            <a:ext cx="5000625" cy="5357813"/>
          </a:xfrm>
        </p:spPr>
        <p:txBody>
          <a:bodyPr/>
          <a:lstStyle/>
          <a:p>
            <a:pPr>
              <a:defRPr/>
            </a:pPr>
            <a:r>
              <a:rPr lang="ru-RU" altLang="ru-RU" sz="1800" dirty="0"/>
              <a:t>Чумаченко Наталья Генриховна, </a:t>
            </a:r>
            <a:r>
              <a:rPr lang="ru-RU" altLang="ru-RU" sz="1800" dirty="0" err="1"/>
              <a:t>Галицков</a:t>
            </a:r>
            <a:r>
              <a:rPr lang="ru-RU" altLang="ru-RU" sz="1800" dirty="0"/>
              <a:t> Константин Станиславович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>
                <a:solidFill>
                  <a:srgbClr val="0070C0"/>
                </a:solidFill>
              </a:rPr>
              <a:t>«Современные строительные материалы, эффективные технологии и оборудование для их производства»</a:t>
            </a:r>
          </a:p>
          <a:p>
            <a:pPr marL="266700" indent="0">
              <a:buFontTx/>
              <a:buNone/>
              <a:defRPr/>
            </a:pPr>
            <a:r>
              <a:rPr lang="ru-RU" sz="1800" i="1" dirty="0"/>
              <a:t>1 смена, </a:t>
            </a:r>
            <a:r>
              <a:rPr lang="ru-RU" altLang="ru-RU" sz="1800" i="1" dirty="0"/>
              <a:t>12 корпус</a:t>
            </a:r>
            <a:endParaRPr lang="ru-RU" sz="1800" i="1" dirty="0"/>
          </a:p>
          <a:p>
            <a:pPr>
              <a:defRPr/>
            </a:pPr>
            <a:r>
              <a:rPr lang="ru-RU" altLang="ru-RU" sz="1800" b="1" u="sng" dirty="0"/>
              <a:t>Модуль 1</a:t>
            </a:r>
            <a:r>
              <a:rPr lang="ru-RU" altLang="ru-RU" sz="1800" u="sng" dirty="0"/>
              <a:t>.</a:t>
            </a:r>
            <a:r>
              <a:rPr lang="ru-RU" altLang="ru-RU" sz="1800" u="sng" dirty="0">
                <a:solidFill>
                  <a:srgbClr val="ED1847"/>
                </a:solidFill>
              </a:rPr>
              <a:t> </a:t>
            </a:r>
            <a:r>
              <a:rPr lang="ru-RU" sz="1800" dirty="0"/>
              <a:t>Современные техника и технологии производства строительных материалов и изделий заданного качества (инвариантный)</a:t>
            </a:r>
            <a:r>
              <a:rPr lang="ru-RU" altLang="ru-RU" sz="1800" dirty="0">
                <a:solidFill>
                  <a:srgbClr val="ED1847"/>
                </a:solidFill>
              </a:rPr>
              <a:t>  </a:t>
            </a:r>
            <a:r>
              <a:rPr lang="ru-RU" altLang="ru-RU" sz="1800" i="1" dirty="0"/>
              <a:t>(36 ч)</a:t>
            </a:r>
            <a:endParaRPr lang="ru-RU" altLang="ru-RU" sz="1800" dirty="0">
              <a:solidFill>
                <a:srgbClr val="ED1847"/>
              </a:solidFill>
            </a:endParaRPr>
          </a:p>
          <a:p>
            <a:pPr>
              <a:defRPr/>
            </a:pPr>
            <a:r>
              <a:rPr lang="ru-RU" altLang="ru-RU" sz="1800" b="1" u="sng" dirty="0"/>
              <a:t>Модуль 2. </a:t>
            </a:r>
            <a:r>
              <a:rPr lang="ru-RU" sz="1800" dirty="0"/>
              <a:t>Производство строительных материалов и изделий заданного качества (вариативный)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>
              <a:defRPr/>
            </a:pPr>
            <a:r>
              <a:rPr lang="ru-RU" altLang="ru-RU" sz="1800" b="1" u="sng" dirty="0"/>
              <a:t>Модуль 3</a:t>
            </a:r>
            <a:r>
              <a:rPr lang="ru-RU" altLang="ru-RU" sz="1800" u="sng" dirty="0"/>
              <a:t>. </a:t>
            </a:r>
            <a:r>
              <a:rPr lang="ru-RU" sz="1800" dirty="0"/>
              <a:t>Математическое моделирование технологических процессов производства бетонных и керамических материалов и изделий (вариативный)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</p:txBody>
      </p:sp>
      <p:grpSp>
        <p:nvGrpSpPr>
          <p:cNvPr id="21508" name="Группа 1"/>
          <p:cNvGrpSpPr>
            <a:grpSpLocks/>
          </p:cNvGrpSpPr>
          <p:nvPr/>
        </p:nvGrpSpPr>
        <p:grpSpPr bwMode="auto">
          <a:xfrm>
            <a:off x="-671513" y="-628650"/>
            <a:ext cx="3698876" cy="3698875"/>
            <a:chOff x="20637" y="56529"/>
            <a:chExt cx="3698876" cy="3698875"/>
          </a:xfrm>
        </p:grpSpPr>
        <p:sp>
          <p:nvSpPr>
            <p:cNvPr id="21512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1513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1514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1515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1516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21509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367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928688"/>
            <a:ext cx="5143500" cy="5595937"/>
          </a:xfrm>
        </p:spPr>
        <p:txBody>
          <a:bodyPr/>
          <a:lstStyle/>
          <a:p>
            <a:pPr>
              <a:defRPr/>
            </a:pPr>
            <a:r>
              <a:rPr lang="ru-RU" altLang="ru-RU" sz="1800" dirty="0"/>
              <a:t>Костылева Ирина Борисовна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>
                <a:solidFill>
                  <a:srgbClr val="0070C0"/>
                </a:solidFill>
              </a:rPr>
              <a:t>«Образовательная деятельность вуза 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>
                <a:solidFill>
                  <a:srgbClr val="0070C0"/>
                </a:solidFill>
              </a:rPr>
              <a:t>в условиях реформирования 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>
                <a:solidFill>
                  <a:srgbClr val="0070C0"/>
                </a:solidFill>
              </a:rPr>
              <a:t>и трансформации образования»</a:t>
            </a:r>
            <a:r>
              <a:rPr lang="ru-RU" sz="1800" b="1" dirty="0">
                <a:solidFill>
                  <a:srgbClr val="333333"/>
                </a:solidFill>
              </a:rPr>
              <a:t/>
            </a:r>
            <a:br>
              <a:rPr lang="ru-RU" sz="1800" b="1" dirty="0">
                <a:solidFill>
                  <a:srgbClr val="333333"/>
                </a:solidFill>
              </a:rPr>
            </a:br>
            <a:r>
              <a:rPr lang="ru-RU" sz="1800" i="1" dirty="0"/>
              <a:t>1 смена, дистанционно</a:t>
            </a:r>
          </a:p>
          <a:p>
            <a:pPr>
              <a:defRPr/>
            </a:pPr>
            <a:r>
              <a:rPr lang="ru-RU" sz="1800" b="1" u="sng" dirty="0"/>
              <a:t>Модуль 1. </a:t>
            </a:r>
            <a:r>
              <a:rPr lang="ru-RU" sz="1800" dirty="0"/>
              <a:t>Правовые и организационные основы образовательной деятельности вуза на современном этапе (инвариантный)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>
              <a:defRPr/>
            </a:pPr>
            <a:r>
              <a:rPr lang="ru-RU" sz="1800" b="1" u="sng" dirty="0"/>
              <a:t>Модуль 2.</a:t>
            </a:r>
            <a:r>
              <a:rPr lang="ru-RU" sz="1800" dirty="0"/>
              <a:t> Современные модели оценки качества образования и аккредитации образовательной деятельности (вариативный)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>
              <a:defRPr/>
            </a:pPr>
            <a:r>
              <a:rPr lang="ru-RU" sz="1800" b="1" u="sng" dirty="0"/>
              <a:t>Модуль 3. </a:t>
            </a:r>
            <a:r>
              <a:rPr lang="ru-RU" sz="1800" dirty="0"/>
              <a:t>Трансформация образования: новые образовательные практики, подходы и модели организации обучения (вариативный)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 marL="266700" indent="0">
              <a:buFontTx/>
              <a:buNone/>
              <a:defRPr/>
            </a:pPr>
            <a:endParaRPr lang="ru-RU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9459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095375" y="1000125"/>
            <a:ext cx="5000625" cy="5741988"/>
          </a:xfrm>
        </p:spPr>
        <p:txBody>
          <a:bodyPr/>
          <a:lstStyle/>
          <a:p>
            <a:pPr>
              <a:defRPr/>
            </a:pPr>
            <a:r>
              <a:rPr lang="ru-RU" altLang="ru-RU" sz="1800" dirty="0"/>
              <a:t>Черепашков Андрей Александрович,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Якимов Владимир Николаевич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dirty="0">
                <a:solidFill>
                  <a:srgbClr val="0070C0"/>
                </a:solidFill>
              </a:rPr>
              <a:t> </a:t>
            </a:r>
            <a:r>
              <a:rPr lang="ru-RU" altLang="ru-RU" sz="1800" b="1" dirty="0">
                <a:solidFill>
                  <a:srgbClr val="0070C0"/>
                </a:solidFill>
              </a:rPr>
              <a:t>«Информационные и прикладные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 компьютерные технологии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 в профессиональной деятельности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 преподавателя вуза» 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2 смена (</a:t>
            </a:r>
            <a:r>
              <a:rPr lang="ru-RU" altLang="ru-RU" sz="1800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четн</a:t>
            </a:r>
            <a:r>
              <a:rPr lang="ru-RU" altLang="ru-RU" sz="18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./</a:t>
            </a:r>
            <a:r>
              <a:rPr lang="ru-RU" altLang="ru-RU" sz="1800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нечетн</a:t>
            </a:r>
            <a:r>
              <a:rPr lang="ru-RU" altLang="ru-RU" sz="18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.)</a:t>
            </a:r>
          </a:p>
          <a:p>
            <a:pPr>
              <a:defRPr/>
            </a:pPr>
            <a:r>
              <a:rPr lang="ru-RU" altLang="ru-RU" sz="2400" dirty="0">
                <a:solidFill>
                  <a:srgbClr val="ED1847"/>
                </a:solidFill>
              </a:rPr>
              <a:t> </a:t>
            </a:r>
            <a:r>
              <a:rPr lang="ru-RU" altLang="ru-RU" sz="1800" b="1" dirty="0"/>
              <a:t>Модуль 1. </a:t>
            </a:r>
            <a:r>
              <a:rPr lang="ru-RU" altLang="ru-RU" sz="1800" dirty="0"/>
              <a:t>Информационные компьютерные технологии в государственной политике и образовании (инвариантный)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>
              <a:defRPr/>
            </a:pPr>
            <a:r>
              <a:rPr lang="ru-RU" altLang="ru-RU" sz="1800" b="1" dirty="0"/>
              <a:t>Модуль 2. </a:t>
            </a:r>
            <a:r>
              <a:rPr lang="ru-RU" altLang="ru-RU" sz="1800" dirty="0"/>
              <a:t>Информационно-коммуникационная компетентность и управление информацией (вариативный)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  <a:p>
            <a:pPr>
              <a:defRPr/>
            </a:pPr>
            <a:r>
              <a:rPr lang="ru-RU" altLang="ru-RU" sz="1800" b="1" dirty="0"/>
              <a:t>Модуль 3. </a:t>
            </a:r>
            <a:r>
              <a:rPr lang="ru-RU" altLang="ru-RU" sz="1800" dirty="0"/>
              <a:t>Прикладные компьютерные технологии в профессиональной и научно-технической деятельности преподавателя вуза (вариативный) </a:t>
            </a:r>
            <a:r>
              <a:rPr lang="ru-RU" altLang="ru-RU" sz="1800" i="1" dirty="0"/>
              <a:t>(36 ч)</a:t>
            </a:r>
            <a:endParaRPr lang="ru-RU" altLang="ru-RU" sz="1800" dirty="0"/>
          </a:p>
        </p:txBody>
      </p:sp>
      <p:grpSp>
        <p:nvGrpSpPr>
          <p:cNvPr id="22532" name="Группа 1"/>
          <p:cNvGrpSpPr>
            <a:grpSpLocks/>
          </p:cNvGrpSpPr>
          <p:nvPr/>
        </p:nvGrpSpPr>
        <p:grpSpPr bwMode="auto">
          <a:xfrm>
            <a:off x="-388938" y="-598488"/>
            <a:ext cx="3698876" cy="3698876"/>
            <a:chOff x="20637" y="56529"/>
            <a:chExt cx="3698876" cy="3698875"/>
          </a:xfrm>
        </p:grpSpPr>
        <p:sp>
          <p:nvSpPr>
            <p:cNvPr id="22536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2537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2538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2539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2540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22533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946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1125538"/>
            <a:ext cx="5143500" cy="5232400"/>
          </a:xfrm>
        </p:spPr>
        <p:txBody>
          <a:bodyPr/>
          <a:lstStyle/>
          <a:p>
            <a:pPr>
              <a:defRPr/>
            </a:pPr>
            <a:r>
              <a:rPr lang="ru-RU" altLang="ru-RU" sz="2000" dirty="0"/>
              <a:t>Смирнова</a:t>
            </a:r>
            <a:r>
              <a:rPr lang="en-US" altLang="ru-RU" sz="2000" dirty="0"/>
              <a:t> </a:t>
            </a:r>
            <a:r>
              <a:rPr lang="ru-RU" altLang="ru-RU" sz="2000" dirty="0"/>
              <a:t>Людмила Николаевна, </a:t>
            </a:r>
            <a:r>
              <a:rPr lang="ru-RU" altLang="ru-RU" sz="2000" dirty="0" err="1"/>
              <a:t>Бенгина</a:t>
            </a:r>
            <a:r>
              <a:rPr lang="ru-RU" altLang="ru-RU" sz="2000" dirty="0"/>
              <a:t> Татьяна Алексеевна</a:t>
            </a:r>
          </a:p>
          <a:p>
            <a:pPr marL="266700" indent="0">
              <a:buFontTx/>
              <a:buNone/>
              <a:defRPr/>
            </a:pPr>
            <a:r>
              <a:rPr lang="ru-RU" altLang="ru-RU" sz="2000" b="1" dirty="0">
                <a:solidFill>
                  <a:srgbClr val="0070C0"/>
                </a:solidFill>
              </a:rPr>
              <a:t>«Применение методов системного анализа, исследование операций, теория принятия решений в прикладных задачах»</a:t>
            </a:r>
          </a:p>
          <a:p>
            <a:pPr marL="266700" indent="0">
              <a:buFontTx/>
              <a:buNone/>
              <a:defRPr/>
            </a:pPr>
            <a:r>
              <a:rPr lang="ru-RU" altLang="ru-RU" sz="2000" i="1" dirty="0"/>
              <a:t>1 смена</a:t>
            </a:r>
          </a:p>
          <a:p>
            <a:pPr>
              <a:defRPr/>
            </a:pPr>
            <a:r>
              <a:rPr lang="ru-RU" altLang="ru-RU" sz="2000" dirty="0"/>
              <a:t> </a:t>
            </a:r>
            <a:r>
              <a:rPr lang="ru-RU" altLang="ru-RU" sz="2000" b="1" dirty="0"/>
              <a:t>Модуль 1. </a:t>
            </a:r>
            <a:r>
              <a:rPr lang="ru-RU" altLang="ru-RU" sz="2000" dirty="0"/>
              <a:t>Системный анализ и его применение (инвариантный) </a:t>
            </a:r>
            <a:r>
              <a:rPr lang="ru-RU" altLang="ru-RU" sz="2000" i="1" dirty="0"/>
              <a:t>(36 ч)</a:t>
            </a:r>
            <a:endParaRPr lang="ru-RU" altLang="ru-RU" sz="2000" dirty="0"/>
          </a:p>
          <a:p>
            <a:pPr>
              <a:defRPr/>
            </a:pPr>
            <a:r>
              <a:rPr lang="ru-RU" altLang="ru-RU" sz="2000" b="1" dirty="0"/>
              <a:t>Модуль 2. </a:t>
            </a:r>
            <a:r>
              <a:rPr lang="ru-RU" altLang="ru-RU" sz="2000" dirty="0"/>
              <a:t>Исследование операций (вариативный) </a:t>
            </a:r>
            <a:r>
              <a:rPr lang="ru-RU" altLang="ru-RU" sz="2000" i="1" dirty="0"/>
              <a:t>(36 ч)</a:t>
            </a:r>
            <a:endParaRPr lang="ru-RU" altLang="ru-RU" sz="2000" dirty="0"/>
          </a:p>
          <a:p>
            <a:pPr>
              <a:defRPr/>
            </a:pPr>
            <a:r>
              <a:rPr lang="ru-RU" altLang="ru-RU" sz="2000" dirty="0"/>
              <a:t> </a:t>
            </a:r>
            <a:r>
              <a:rPr lang="ru-RU" altLang="ru-RU" sz="2000" b="1" dirty="0"/>
              <a:t>Модуль 3. </a:t>
            </a:r>
            <a:r>
              <a:rPr lang="ru-RU" altLang="ru-RU" sz="2000" dirty="0"/>
              <a:t>Теория принятий решений. Сетевое планирование. Теория игр (вариативный) </a:t>
            </a:r>
            <a:r>
              <a:rPr lang="ru-RU" altLang="ru-RU" sz="2000" i="1" dirty="0"/>
              <a:t>(36 ч)</a:t>
            </a:r>
            <a:endParaRPr lang="ru-RU" altLang="ru-RU" sz="2000" dirty="0"/>
          </a:p>
          <a:p>
            <a:pPr marL="266700" indent="0">
              <a:buFontTx/>
              <a:buNone/>
              <a:defRPr/>
            </a:pPr>
            <a:endParaRPr lang="ru-RU" altLang="ru-RU" sz="2000" dirty="0"/>
          </a:p>
          <a:p>
            <a:pPr marL="266700" indent="0" algn="ctr">
              <a:buFontTx/>
              <a:buNone/>
              <a:defRPr/>
            </a:pPr>
            <a:endParaRPr lang="ru-RU" alt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grpSp>
        <p:nvGrpSpPr>
          <p:cNvPr id="23555" name="Группа 1"/>
          <p:cNvGrpSpPr>
            <a:grpSpLocks/>
          </p:cNvGrpSpPr>
          <p:nvPr/>
        </p:nvGrpSpPr>
        <p:grpSpPr bwMode="auto">
          <a:xfrm>
            <a:off x="-433388" y="0"/>
            <a:ext cx="3698876" cy="3698875"/>
            <a:chOff x="20637" y="56529"/>
            <a:chExt cx="3698876" cy="3698875"/>
          </a:xfrm>
        </p:grpSpPr>
        <p:sp>
          <p:nvSpPr>
            <p:cNvPr id="23559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3560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3561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3562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3563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23556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511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631950" y="928688"/>
            <a:ext cx="9964738" cy="5668962"/>
          </a:xfrm>
        </p:spPr>
        <p:txBody>
          <a:bodyPr/>
          <a:lstStyle/>
          <a:p>
            <a:pPr>
              <a:defRPr/>
            </a:pPr>
            <a:r>
              <a:rPr lang="ru-RU" sz="1800" dirty="0"/>
              <a:t>Степанов Иван Викторович, Малышев Владислав Борисович,</a:t>
            </a:r>
            <a:br>
              <a:rPr lang="ru-RU" sz="1800" dirty="0"/>
            </a:br>
            <a:r>
              <a:rPr lang="ru-RU" sz="1800" dirty="0"/>
              <a:t>    </a:t>
            </a:r>
            <a:r>
              <a:rPr lang="ru-RU" sz="1800" dirty="0" err="1"/>
              <a:t>Фаритов</a:t>
            </a:r>
            <a:r>
              <a:rPr lang="ru-RU" sz="1800" dirty="0"/>
              <a:t> Вячеслав </a:t>
            </a:r>
            <a:r>
              <a:rPr lang="ru-RU" sz="1800" dirty="0" err="1"/>
              <a:t>Тависович</a:t>
            </a:r>
            <a:endParaRPr lang="ru-RU" sz="1800" dirty="0"/>
          </a:p>
          <a:p>
            <a:pPr marL="266700" indent="0">
              <a:buFontTx/>
              <a:buNone/>
              <a:defRPr/>
            </a:pPr>
            <a:r>
              <a:rPr lang="ru-RU" sz="1800" b="1" dirty="0">
                <a:solidFill>
                  <a:srgbClr val="0070C0"/>
                </a:solidFill>
              </a:rPr>
              <a:t>«Россия и Запад в цифровую эпоху: дискуссионные проблемы науки, образования, культуры»</a:t>
            </a:r>
          </a:p>
          <a:p>
            <a:pPr marL="266700" indent="0">
              <a:buFontTx/>
              <a:buNone/>
              <a:defRPr/>
            </a:pPr>
            <a:r>
              <a:rPr lang="ru-RU" sz="1800" i="1" dirty="0"/>
              <a:t>1 смена</a:t>
            </a:r>
          </a:p>
          <a:p>
            <a:pPr>
              <a:defRPr/>
            </a:pPr>
            <a:r>
              <a:rPr lang="ru-RU" altLang="ru-RU" sz="1800" b="1" u="sng" dirty="0"/>
              <a:t>Модуль 1. </a:t>
            </a:r>
            <a:r>
              <a:rPr lang="ru-RU" sz="1800" b="1" dirty="0"/>
              <a:t>Культура как система </a:t>
            </a:r>
            <a:r>
              <a:rPr lang="ru-RU" sz="1800" dirty="0"/>
              <a:t>(инвариантный)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1.1. </a:t>
            </a:r>
            <a:r>
              <a:rPr lang="ru-RU" sz="1800" dirty="0"/>
              <a:t>Фундаментальные характеристики западной и отечественной культуры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1.2. </a:t>
            </a:r>
            <a:r>
              <a:rPr lang="ru-RU" sz="1800" dirty="0"/>
              <a:t>Специфика философии как вида культурной деятельности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1.3. </a:t>
            </a:r>
            <a:r>
              <a:rPr lang="ru-RU" sz="1800" dirty="0"/>
              <a:t>Специфика религии и искусства как видов культурной деятельности</a:t>
            </a:r>
          </a:p>
          <a:p>
            <a:pPr>
              <a:defRPr/>
            </a:pPr>
            <a:r>
              <a:rPr lang="ru-RU" altLang="ru-RU" sz="1800" b="1" u="sng" dirty="0"/>
              <a:t>Модуль 2. </a:t>
            </a:r>
            <a:r>
              <a:rPr lang="ru-RU" sz="1800" b="1" dirty="0"/>
              <a:t>Наука как система </a:t>
            </a:r>
            <a:r>
              <a:rPr lang="ru-RU" sz="1800" dirty="0"/>
              <a:t>(вариативный)</a:t>
            </a:r>
            <a:r>
              <a:rPr lang="ru-RU" altLang="ru-RU" sz="1800" i="1" dirty="0"/>
              <a:t> (36 ч)</a:t>
            </a:r>
            <a:endParaRPr lang="ru-RU" sz="1800" dirty="0"/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2.1. </a:t>
            </a:r>
            <a:r>
              <a:rPr lang="ru-RU" sz="1800" dirty="0"/>
              <a:t>Онтологические, гносеологические, аксиологические основания европейской и отечественной науки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2.2. </a:t>
            </a:r>
            <a:r>
              <a:rPr lang="ru-RU" sz="1800" dirty="0"/>
              <a:t>Специфика социально-гуманитарного научного знания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2.3. </a:t>
            </a:r>
            <a:r>
              <a:rPr lang="ru-RU" sz="1800" dirty="0"/>
              <a:t>Наука и техника</a:t>
            </a:r>
          </a:p>
          <a:p>
            <a:pPr>
              <a:defRPr/>
            </a:pPr>
            <a:r>
              <a:rPr lang="ru-RU" altLang="ru-RU" sz="1800" b="1" u="sng" dirty="0"/>
              <a:t>Модуль 3. </a:t>
            </a:r>
            <a:r>
              <a:rPr lang="ru-RU" sz="1800" b="1" dirty="0"/>
              <a:t>Образование как система </a:t>
            </a:r>
            <a:r>
              <a:rPr lang="ru-RU" sz="1800" dirty="0"/>
              <a:t>(вариативный) </a:t>
            </a:r>
            <a:r>
              <a:rPr lang="ru-RU" altLang="ru-RU" sz="1800" i="1" dirty="0"/>
              <a:t>(36 ч)</a:t>
            </a:r>
            <a:endParaRPr lang="ru-RU" sz="1800" dirty="0"/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3.1. </a:t>
            </a:r>
            <a:r>
              <a:rPr lang="ru-RU" sz="1800" dirty="0"/>
              <a:t>Образование в цифровую эпоху: вызовы и перспективы</a:t>
            </a:r>
          </a:p>
          <a:p>
            <a:pPr marL="266700" indent="0">
              <a:buFontTx/>
              <a:buNone/>
              <a:defRPr/>
            </a:pPr>
            <a:r>
              <a:rPr lang="ru-RU" sz="1800" b="1" dirty="0"/>
              <a:t>3.2. </a:t>
            </a:r>
            <a:r>
              <a:rPr lang="ru-RU" sz="1800" dirty="0"/>
              <a:t>Европейские и российские педагогические модели в условиях господства </a:t>
            </a:r>
            <a:r>
              <a:rPr lang="ru-RU" sz="1800" dirty="0" err="1"/>
              <a:t>медийной</a:t>
            </a:r>
            <a:r>
              <a:rPr lang="ru-RU" sz="1800" dirty="0"/>
              <a:t> культуры</a:t>
            </a: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8435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311900" y="1328738"/>
            <a:ext cx="5022850" cy="5010150"/>
          </a:xfrm>
        </p:spPr>
        <p:txBody>
          <a:bodyPr/>
          <a:lstStyle/>
          <a:p>
            <a:pPr>
              <a:defRPr/>
            </a:pPr>
            <a:r>
              <a:rPr lang="ru-RU" altLang="ru-RU" sz="2000" dirty="0" err="1"/>
              <a:t>Чертыковцев</a:t>
            </a:r>
            <a:r>
              <a:rPr lang="ru-RU" altLang="ru-RU" sz="2000" dirty="0"/>
              <a:t> Евгений Николаевич, </a:t>
            </a:r>
            <a:r>
              <a:rPr lang="ru-RU" altLang="ru-RU" sz="2000" dirty="0" err="1"/>
              <a:t>Хожайлова</a:t>
            </a:r>
            <a:r>
              <a:rPr lang="ru-RU" altLang="ru-RU" sz="2000" dirty="0"/>
              <a:t> Наталья Константиновна </a:t>
            </a:r>
          </a:p>
          <a:p>
            <a:pPr marL="266700" indent="0">
              <a:buFontTx/>
              <a:buNone/>
              <a:defRPr/>
            </a:pPr>
            <a:r>
              <a:rPr lang="ru-RU" sz="2000" b="1" dirty="0">
                <a:solidFill>
                  <a:srgbClr val="0070C0"/>
                </a:solidFill>
              </a:rPr>
              <a:t>«Совершенствование художественно-педагогического мастерства в области изобразительного искусства»</a:t>
            </a:r>
            <a:r>
              <a:rPr lang="ru-RU" altLang="ru-RU" sz="2000" b="1" dirty="0">
                <a:solidFill>
                  <a:srgbClr val="0070C0"/>
                </a:solidFill>
              </a:rPr>
              <a:t> </a:t>
            </a:r>
          </a:p>
          <a:p>
            <a:pPr marL="266700" indent="0">
              <a:buFontTx/>
              <a:buNone/>
              <a:defRPr/>
            </a:pPr>
            <a:r>
              <a:rPr lang="ru-RU" altLang="ru-RU" sz="2000" i="1" dirty="0"/>
              <a:t>2 смена, 13 корпус</a:t>
            </a:r>
          </a:p>
          <a:p>
            <a:pPr marL="266700" indent="0">
              <a:buFontTx/>
              <a:buNone/>
              <a:defRPr/>
            </a:pPr>
            <a:endParaRPr lang="ru-RU" altLang="ru-RU" sz="2000" b="1" dirty="0">
              <a:solidFill>
                <a:srgbClr val="004282"/>
              </a:solidFill>
            </a:endParaRPr>
          </a:p>
          <a:p>
            <a:pPr>
              <a:defRPr/>
            </a:pPr>
            <a:r>
              <a:rPr lang="ru-RU" altLang="ru-RU" sz="2000" dirty="0"/>
              <a:t> </a:t>
            </a:r>
            <a:r>
              <a:rPr lang="ru-RU" altLang="ru-RU" sz="2000" b="1" dirty="0"/>
              <a:t>Модуль 1. </a:t>
            </a:r>
            <a:r>
              <a:rPr lang="ru-RU" sz="2000" dirty="0"/>
              <a:t>Живопись — поэзия в красках (инвариантный) </a:t>
            </a:r>
            <a:r>
              <a:rPr lang="ru-RU" altLang="ru-RU" sz="2000" i="1" dirty="0"/>
              <a:t>(36 ч)</a:t>
            </a:r>
            <a:endParaRPr lang="ru-RU" sz="2000" dirty="0"/>
          </a:p>
          <a:p>
            <a:pPr>
              <a:defRPr/>
            </a:pPr>
            <a:r>
              <a:rPr lang="ru-RU" altLang="ru-RU" sz="2000" dirty="0"/>
              <a:t> </a:t>
            </a:r>
            <a:r>
              <a:rPr lang="ru-RU" altLang="ru-RU" sz="2000" b="1" dirty="0"/>
              <a:t>Модуль 2. </a:t>
            </a:r>
            <a:r>
              <a:rPr lang="ru-RU" sz="2000" dirty="0"/>
              <a:t>Рисую так, как мыслю (вариативный) </a:t>
            </a:r>
            <a:r>
              <a:rPr lang="ru-RU" altLang="ru-RU" sz="2000" i="1" dirty="0"/>
              <a:t>(36 ч)</a:t>
            </a:r>
            <a:endParaRPr lang="ru-RU" altLang="ru-RU" sz="2000" dirty="0"/>
          </a:p>
          <a:p>
            <a:pPr>
              <a:defRPr/>
            </a:pPr>
            <a:r>
              <a:rPr lang="ru-RU" altLang="ru-RU" sz="2000" dirty="0"/>
              <a:t> </a:t>
            </a:r>
            <a:r>
              <a:rPr lang="ru-RU" altLang="ru-RU" sz="2000" b="1" dirty="0"/>
              <a:t>Модуль 3. </a:t>
            </a:r>
            <a:r>
              <a:rPr lang="ru-RU" sz="2000" dirty="0"/>
              <a:t>Линия. Форма. Образ (вариативный) </a:t>
            </a:r>
            <a:r>
              <a:rPr lang="ru-RU" altLang="ru-RU" sz="2000" i="1" dirty="0"/>
              <a:t>(36 ч)</a:t>
            </a:r>
            <a:endParaRPr lang="ru-RU" altLang="ru-RU" sz="2000" dirty="0"/>
          </a:p>
          <a:p>
            <a:pPr marL="266700" indent="0">
              <a:buFontTx/>
              <a:buNone/>
              <a:defRPr/>
            </a:pPr>
            <a:endParaRPr lang="ru-RU" altLang="ru-RU" sz="2400" b="1" u="sng" dirty="0"/>
          </a:p>
        </p:txBody>
      </p:sp>
      <p:grpSp>
        <p:nvGrpSpPr>
          <p:cNvPr id="24580" name="Группа 1"/>
          <p:cNvGrpSpPr>
            <a:grpSpLocks/>
          </p:cNvGrpSpPr>
          <p:nvPr/>
        </p:nvGrpSpPr>
        <p:grpSpPr bwMode="auto">
          <a:xfrm>
            <a:off x="-665163" y="-628650"/>
            <a:ext cx="3698876" cy="3698875"/>
            <a:chOff x="20637" y="56529"/>
            <a:chExt cx="3698876" cy="3698875"/>
          </a:xfrm>
        </p:grpSpPr>
        <p:sp>
          <p:nvSpPr>
            <p:cNvPr id="24584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4585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4586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4587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24588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24581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162050" y="1196975"/>
            <a:ext cx="4768850" cy="5256213"/>
          </a:xfrm>
        </p:spPr>
        <p:txBody>
          <a:bodyPr/>
          <a:lstStyle/>
          <a:p>
            <a:pPr>
              <a:defRPr/>
            </a:pPr>
            <a:r>
              <a:rPr lang="ru-RU" altLang="ru-RU" sz="1900" dirty="0" err="1"/>
              <a:t>Бакшутова</a:t>
            </a:r>
            <a:r>
              <a:rPr lang="ru-RU" altLang="ru-RU" sz="1900" dirty="0"/>
              <a:t> Екатерина Валерьевна</a:t>
            </a:r>
          </a:p>
          <a:p>
            <a:pPr marL="266700" indent="0">
              <a:buFontTx/>
              <a:buNone/>
              <a:defRPr/>
            </a:pPr>
            <a:r>
              <a:rPr lang="ru-RU" sz="1900" b="1" dirty="0">
                <a:solidFill>
                  <a:srgbClr val="0070C0"/>
                </a:solidFill>
              </a:rPr>
              <a:t>«Инклюзивный университет: традиции и перспективы»</a:t>
            </a:r>
          </a:p>
          <a:p>
            <a:pPr marL="266700" indent="0">
              <a:buFontTx/>
              <a:buNone/>
              <a:defRPr/>
            </a:pPr>
            <a:r>
              <a:rPr lang="ru-RU" altLang="ru-RU" sz="1900" i="1" dirty="0"/>
              <a:t>1 смена, дистанционно</a:t>
            </a:r>
          </a:p>
          <a:p>
            <a:pPr marL="266700" indent="0">
              <a:buFontTx/>
              <a:buNone/>
              <a:defRPr/>
            </a:pPr>
            <a:endParaRPr lang="ru-RU" altLang="ru-RU" sz="1900" i="1" dirty="0"/>
          </a:p>
          <a:p>
            <a:pPr>
              <a:defRPr/>
            </a:pPr>
            <a:r>
              <a:rPr lang="ru-RU" altLang="ru-RU" sz="1900" b="1" u="sng" dirty="0"/>
              <a:t>Модуль 1. </a:t>
            </a:r>
            <a:r>
              <a:rPr lang="ru-RU" sz="1900" dirty="0"/>
              <a:t>Методологические и концептуальные основы инклюзивного образования для людей с особыми образовательными потребностями </a:t>
            </a:r>
            <a:r>
              <a:rPr lang="ru-RU" altLang="ru-RU" sz="1900" dirty="0"/>
              <a:t>(инвариантный) </a:t>
            </a:r>
            <a:r>
              <a:rPr lang="ru-RU" altLang="ru-RU" sz="2000" i="1" dirty="0"/>
              <a:t>(36 ч)</a:t>
            </a:r>
            <a:endParaRPr lang="ru-RU" altLang="ru-RU" sz="1900" dirty="0"/>
          </a:p>
          <a:p>
            <a:pPr>
              <a:defRPr/>
            </a:pPr>
            <a:r>
              <a:rPr lang="ru-RU" altLang="ru-RU" sz="1900" b="1" u="sng" dirty="0"/>
              <a:t>Модуль 2. </a:t>
            </a:r>
            <a:r>
              <a:rPr lang="ru-RU" sz="1900" dirty="0"/>
              <a:t>Основы </a:t>
            </a:r>
            <a:r>
              <a:rPr lang="ru-RU" sz="1900" dirty="0" err="1"/>
              <a:t>безбарьерной</a:t>
            </a:r>
            <a:r>
              <a:rPr lang="ru-RU" sz="1900" dirty="0"/>
              <a:t> дидактики (вариативный)</a:t>
            </a:r>
            <a:r>
              <a:rPr lang="ru-RU" altLang="ru-RU" sz="2000" i="1" dirty="0"/>
              <a:t> (36 ч)</a:t>
            </a:r>
            <a:endParaRPr lang="ru-RU" sz="1900" dirty="0"/>
          </a:p>
          <a:p>
            <a:pPr>
              <a:defRPr/>
            </a:pPr>
            <a:r>
              <a:rPr lang="ru-RU" altLang="ru-RU" sz="1900" b="1" u="sng" dirty="0"/>
              <a:t>Модуль 3. </a:t>
            </a:r>
            <a:r>
              <a:rPr lang="ru-RU" sz="1900" dirty="0"/>
              <a:t>Психолого-педагогические аспекты инклюзивного образования (вариативный) </a:t>
            </a:r>
            <a:r>
              <a:rPr lang="ru-RU" altLang="ru-RU" sz="2000" i="1" dirty="0"/>
              <a:t>(36 ч)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839788" y="1196975"/>
            <a:ext cx="4176712" cy="4176713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5603" name="Oval 5"/>
          <p:cNvSpPr>
            <a:spLocks noChangeAspect="1" noChangeArrowheads="1"/>
          </p:cNvSpPr>
          <p:nvPr/>
        </p:nvSpPr>
        <p:spPr bwMode="auto">
          <a:xfrm>
            <a:off x="839788" y="-1323975"/>
            <a:ext cx="9217025" cy="9217025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25604" name="Group 9"/>
          <p:cNvGrpSpPr>
            <a:grpSpLocks/>
          </p:cNvGrpSpPr>
          <p:nvPr/>
        </p:nvGrpSpPr>
        <p:grpSpPr bwMode="auto">
          <a:xfrm>
            <a:off x="9696450" y="3608388"/>
            <a:ext cx="684213" cy="684212"/>
            <a:chOff x="4422" y="3249"/>
            <a:chExt cx="576" cy="576"/>
          </a:xfrm>
        </p:grpSpPr>
        <p:sp>
          <p:nvSpPr>
            <p:cNvPr id="25632" name="Oval 10"/>
            <p:cNvSpPr>
              <a:spLocks noChangeArrowheads="1"/>
            </p:cNvSpPr>
            <p:nvPr/>
          </p:nvSpPr>
          <p:spPr bwMode="auto">
            <a:xfrm>
              <a:off x="4422" y="324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33" name="Picture 11" descr="буквы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3294"/>
              <a:ext cx="45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5" name="Заголовок 1"/>
          <p:cNvSpPr>
            <a:spLocks/>
          </p:cNvSpPr>
          <p:nvPr/>
        </p:nvSpPr>
        <p:spPr bwMode="auto">
          <a:xfrm>
            <a:off x="1671638" y="1916113"/>
            <a:ext cx="32004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200" b="1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25606" name="Rectangle 28"/>
          <p:cNvSpPr>
            <a:spLocks noChangeArrowheads="1"/>
          </p:cNvSpPr>
          <p:nvPr/>
        </p:nvSpPr>
        <p:spPr bwMode="auto">
          <a:xfrm>
            <a:off x="1703388" y="2492375"/>
            <a:ext cx="3270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>
                <a:solidFill>
                  <a:schemeClr val="bg1"/>
                </a:solidFill>
                <a:latin typeface="Proxima Nova Rg" pitchFamily="50" charset="0"/>
              </a:rPr>
              <a:t>Самарский государственный</a:t>
            </a:r>
            <a:br>
              <a:rPr lang="ru-RU" altLang="ru-RU" sz="1800">
                <a:solidFill>
                  <a:schemeClr val="bg1"/>
                </a:solidFill>
                <a:latin typeface="Proxima Nova Rg" pitchFamily="50" charset="0"/>
              </a:rPr>
            </a:br>
            <a:r>
              <a:rPr lang="ru-RU" altLang="ru-RU" sz="1800">
                <a:solidFill>
                  <a:schemeClr val="bg1"/>
                </a:solidFill>
                <a:latin typeface="Proxima Nova Rg" pitchFamily="50" charset="0"/>
              </a:rPr>
              <a:t>технический университет</a:t>
            </a:r>
            <a:endParaRPr lang="en-US" altLang="ru-RU" sz="1800">
              <a:solidFill>
                <a:schemeClr val="bg1"/>
              </a:solidFill>
              <a:latin typeface="Proxima Nova Rg" pitchFamily="50" charset="0"/>
            </a:endParaRPr>
          </a:p>
          <a:p>
            <a:endParaRPr lang="en-US" altLang="ru-RU" sz="1800">
              <a:solidFill>
                <a:schemeClr val="bg1"/>
              </a:solidFill>
              <a:latin typeface="Proxima Nova Rg" pitchFamily="50" charset="0"/>
            </a:endParaRPr>
          </a:p>
          <a:p>
            <a:r>
              <a:rPr lang="en-US" altLang="ru-RU" sz="1800">
                <a:solidFill>
                  <a:schemeClr val="bg1"/>
                </a:solidFill>
                <a:latin typeface="Proxima Nova Rg" pitchFamily="50" charset="0"/>
              </a:rPr>
              <a:t>https://samgtu.ru/</a:t>
            </a:r>
          </a:p>
          <a:p>
            <a:endParaRPr lang="ru-RU" altLang="ru-RU" sz="1800">
              <a:solidFill>
                <a:schemeClr val="bg1"/>
              </a:solidFill>
              <a:latin typeface="Proxima Nova Rg" pitchFamily="50" charset="0"/>
            </a:endParaRPr>
          </a:p>
        </p:txBody>
      </p:sp>
      <p:sp>
        <p:nvSpPr>
          <p:cNvPr id="25607" name="Oval 29"/>
          <p:cNvSpPr>
            <a:spLocks noChangeAspect="1" noChangeArrowheads="1"/>
          </p:cNvSpPr>
          <p:nvPr/>
        </p:nvSpPr>
        <p:spPr bwMode="auto">
          <a:xfrm>
            <a:off x="839788" y="549275"/>
            <a:ext cx="5219700" cy="52197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5608" name="Oval 30"/>
          <p:cNvSpPr>
            <a:spLocks noChangeAspect="1" noChangeArrowheads="1"/>
          </p:cNvSpPr>
          <p:nvPr/>
        </p:nvSpPr>
        <p:spPr bwMode="auto">
          <a:xfrm>
            <a:off x="839788" y="0"/>
            <a:ext cx="6084887" cy="6084888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5609" name="Oval 31"/>
          <p:cNvSpPr>
            <a:spLocks noChangeAspect="1" noChangeArrowheads="1"/>
          </p:cNvSpPr>
          <p:nvPr/>
        </p:nvSpPr>
        <p:spPr bwMode="auto">
          <a:xfrm>
            <a:off x="839788" y="-279400"/>
            <a:ext cx="6732587" cy="6732588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 </a:t>
            </a:r>
          </a:p>
        </p:txBody>
      </p:sp>
      <p:sp>
        <p:nvSpPr>
          <p:cNvPr id="25610" name="Oval 32"/>
          <p:cNvSpPr>
            <a:spLocks noChangeAspect="1" noChangeArrowheads="1"/>
          </p:cNvSpPr>
          <p:nvPr/>
        </p:nvSpPr>
        <p:spPr bwMode="auto">
          <a:xfrm>
            <a:off x="839788" y="-1108075"/>
            <a:ext cx="8496300" cy="84963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25611" name="Oval 33"/>
          <p:cNvSpPr>
            <a:spLocks noChangeAspect="1" noChangeArrowheads="1"/>
          </p:cNvSpPr>
          <p:nvPr/>
        </p:nvSpPr>
        <p:spPr bwMode="auto">
          <a:xfrm>
            <a:off x="839788" y="-593725"/>
            <a:ext cx="7704137" cy="7704138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5664200" y="3573463"/>
            <a:ext cx="669925" cy="669925"/>
            <a:chOff x="3288" y="1842"/>
            <a:chExt cx="576" cy="576"/>
          </a:xfrm>
        </p:grpSpPr>
        <p:sp>
          <p:nvSpPr>
            <p:cNvPr id="25630" name="Oval 13"/>
            <p:cNvSpPr>
              <a:spLocks noChangeArrowheads="1"/>
            </p:cNvSpPr>
            <p:nvPr/>
          </p:nvSpPr>
          <p:spPr bwMode="auto">
            <a:xfrm>
              <a:off x="3288" y="1842"/>
              <a:ext cx="576" cy="576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31" name="Picture 14" descr="буквы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1933"/>
              <a:ext cx="40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13" name="Oval 34"/>
          <p:cNvSpPr>
            <a:spLocks noChangeAspect="1" noChangeArrowheads="1"/>
          </p:cNvSpPr>
          <p:nvPr/>
        </p:nvSpPr>
        <p:spPr bwMode="auto">
          <a:xfrm>
            <a:off x="839788" y="836613"/>
            <a:ext cx="4752975" cy="4752975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grpSp>
        <p:nvGrpSpPr>
          <p:cNvPr id="25614" name="Group 6"/>
          <p:cNvGrpSpPr>
            <a:grpSpLocks/>
          </p:cNvGrpSpPr>
          <p:nvPr/>
        </p:nvGrpSpPr>
        <p:grpSpPr bwMode="auto">
          <a:xfrm>
            <a:off x="4584700" y="3357563"/>
            <a:ext cx="1008063" cy="1008062"/>
            <a:chOff x="3198" y="3475"/>
            <a:chExt cx="576" cy="576"/>
          </a:xfrm>
        </p:grpSpPr>
        <p:sp>
          <p:nvSpPr>
            <p:cNvPr id="25628" name="Oval 7"/>
            <p:cNvSpPr>
              <a:spLocks noChangeArrowheads="1"/>
            </p:cNvSpPr>
            <p:nvPr/>
          </p:nvSpPr>
          <p:spPr bwMode="auto">
            <a:xfrm>
              <a:off x="3198" y="3475"/>
              <a:ext cx="576" cy="576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29" name="Picture 8" descr="буквы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3566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15" name="Group 24"/>
          <p:cNvGrpSpPr>
            <a:grpSpLocks/>
          </p:cNvGrpSpPr>
          <p:nvPr/>
        </p:nvGrpSpPr>
        <p:grpSpPr bwMode="auto">
          <a:xfrm>
            <a:off x="8112125" y="3500438"/>
            <a:ext cx="914400" cy="914400"/>
            <a:chOff x="249" y="3339"/>
            <a:chExt cx="576" cy="576"/>
          </a:xfrm>
        </p:grpSpPr>
        <p:sp>
          <p:nvSpPr>
            <p:cNvPr id="25626" name="Oval 25"/>
            <p:cNvSpPr>
              <a:spLocks noChangeArrowheads="1"/>
            </p:cNvSpPr>
            <p:nvPr/>
          </p:nvSpPr>
          <p:spPr bwMode="auto">
            <a:xfrm>
              <a:off x="249" y="333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27" name="Picture 26" descr="буквы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43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16" name="Group 21"/>
          <p:cNvGrpSpPr>
            <a:grpSpLocks/>
          </p:cNvGrpSpPr>
          <p:nvPr/>
        </p:nvGrpSpPr>
        <p:grpSpPr bwMode="auto">
          <a:xfrm>
            <a:off x="7104063" y="3429000"/>
            <a:ext cx="1006475" cy="936625"/>
            <a:chOff x="2835" y="2568"/>
            <a:chExt cx="634" cy="590"/>
          </a:xfrm>
        </p:grpSpPr>
        <p:sp>
          <p:nvSpPr>
            <p:cNvPr id="25624" name="Oval 22"/>
            <p:cNvSpPr>
              <a:spLocks noChangeArrowheads="1"/>
            </p:cNvSpPr>
            <p:nvPr/>
          </p:nvSpPr>
          <p:spPr bwMode="auto">
            <a:xfrm>
              <a:off x="2835" y="256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25" name="Picture 23" descr="буквы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2614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17" name="Group 15"/>
          <p:cNvGrpSpPr>
            <a:grpSpLocks/>
          </p:cNvGrpSpPr>
          <p:nvPr/>
        </p:nvGrpSpPr>
        <p:grpSpPr bwMode="auto">
          <a:xfrm>
            <a:off x="6384925" y="3500438"/>
            <a:ext cx="914400" cy="914400"/>
            <a:chOff x="2699" y="119"/>
            <a:chExt cx="576" cy="576"/>
          </a:xfrm>
        </p:grpSpPr>
        <p:sp>
          <p:nvSpPr>
            <p:cNvPr id="25622" name="Oval 16"/>
            <p:cNvSpPr>
              <a:spLocks noChangeArrowheads="1"/>
            </p:cNvSpPr>
            <p:nvPr/>
          </p:nvSpPr>
          <p:spPr bwMode="auto">
            <a:xfrm>
              <a:off x="2699" y="11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23" name="Picture 17" descr="буквы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1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8904288" y="3429000"/>
            <a:ext cx="914400" cy="914400"/>
            <a:chOff x="612" y="1888"/>
            <a:chExt cx="576" cy="576"/>
          </a:xfrm>
        </p:grpSpPr>
        <p:sp>
          <p:nvSpPr>
            <p:cNvPr id="25620" name="Oval 19"/>
            <p:cNvSpPr>
              <a:spLocks noChangeArrowheads="1"/>
            </p:cNvSpPr>
            <p:nvPr/>
          </p:nvSpPr>
          <p:spPr bwMode="auto">
            <a:xfrm>
              <a:off x="612" y="188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25621" name="Picture 20" descr="буквы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979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19" name="Picture 49" descr="logo-rus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88" y="211138"/>
            <a:ext cx="200501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647700"/>
          </a:xfrm>
        </p:spPr>
        <p:txBody>
          <a:bodyPr/>
          <a:lstStyle/>
          <a:p>
            <a:pPr>
              <a:defRPr/>
            </a:pPr>
            <a:r>
              <a:rPr lang="ru-RU" altLang="ru-RU" sz="2400" i="1" dirty="0">
                <a:solidFill>
                  <a:schemeClr val="accent4"/>
                </a:solidFill>
                <a:latin typeface="Proxima Nova Bl" pitchFamily="50" charset="0"/>
              </a:rPr>
              <a:t>Институт дополнительного образования </a:t>
            </a:r>
            <a:r>
              <a:rPr lang="ru-RU" altLang="ru-RU" sz="2400" i="1" dirty="0" err="1">
                <a:solidFill>
                  <a:schemeClr val="accent4"/>
                </a:solidFill>
                <a:latin typeface="Proxima Nova Bl" pitchFamily="50" charset="0"/>
              </a:rPr>
              <a:t>СамГТУ</a:t>
            </a:r>
            <a:endParaRPr lang="ru-RU" altLang="ru-RU" sz="2400" i="1" dirty="0">
              <a:solidFill>
                <a:schemeClr val="accent4"/>
              </a:solidFill>
              <a:latin typeface="Proxima Nova Bl" pitchFamily="50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6524625" y="928688"/>
            <a:ext cx="5332413" cy="5429250"/>
          </a:xfrm>
        </p:spPr>
        <p:txBody>
          <a:bodyPr/>
          <a:lstStyle/>
          <a:p>
            <a:pPr marL="90488" indent="269875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400" b="1" dirty="0">
                <a:solidFill>
                  <a:srgbClr val="0070C0"/>
                </a:solidFill>
              </a:rPr>
              <a:t>Начальник управления дополнительного образования НПР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400" dirty="0"/>
              <a:t>Климина 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400" dirty="0"/>
              <a:t>Лариса Владимировна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400" dirty="0"/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400" dirty="0"/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ru-RU" sz="2000" dirty="0">
                <a:solidFill>
                  <a:srgbClr val="0070C0"/>
                </a:solidFill>
              </a:rPr>
              <a:t> </a:t>
            </a:r>
            <a:r>
              <a:rPr lang="ru-RU" altLang="ru-RU" sz="2000" b="1" dirty="0">
                <a:solidFill>
                  <a:srgbClr val="0070C0"/>
                </a:solidFill>
              </a:rPr>
              <a:t>Заместитель начальника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dirty="0" err="1"/>
              <a:t>Тупоносова</a:t>
            </a:r>
            <a:r>
              <a:rPr lang="ru-RU" altLang="ru-RU" sz="2000" dirty="0"/>
              <a:t> 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dirty="0"/>
              <a:t>Елена Павловна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70C0"/>
                </a:solidFill>
              </a:rPr>
              <a:t> Специалисты по УМР: 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i="1" dirty="0"/>
              <a:t>- </a:t>
            </a:r>
            <a:r>
              <a:rPr lang="ru-RU" altLang="ru-RU" sz="2000" i="1" dirty="0" err="1"/>
              <a:t>Алендукова</a:t>
            </a:r>
            <a:r>
              <a:rPr lang="ru-RU" altLang="ru-RU" sz="2000" i="1" dirty="0"/>
              <a:t> 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i="1" dirty="0"/>
              <a:t>Наталья Александровна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dirty="0"/>
              <a:t>- Ершова 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dirty="0"/>
              <a:t>Анна Федоровна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i="1" dirty="0"/>
              <a:t>- </a:t>
            </a:r>
            <a:r>
              <a:rPr lang="ru-RU" altLang="ru-RU" sz="2000" i="1" dirty="0" err="1"/>
              <a:t>Холуянова</a:t>
            </a:r>
            <a:r>
              <a:rPr lang="ru-RU" altLang="ru-RU" sz="2000" i="1" dirty="0"/>
              <a:t> </a:t>
            </a:r>
          </a:p>
          <a:p>
            <a:pPr marL="90488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i="1" dirty="0"/>
              <a:t>Елена Викторовна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dirty="0"/>
          </a:p>
          <a:p>
            <a:pPr>
              <a:defRPr/>
            </a:pPr>
            <a:endParaRPr lang="ru-RU" dirty="0"/>
          </a:p>
        </p:txBody>
      </p:sp>
      <p:grpSp>
        <p:nvGrpSpPr>
          <p:cNvPr id="6148" name="Группа 1"/>
          <p:cNvGrpSpPr>
            <a:grpSpLocks/>
          </p:cNvGrpSpPr>
          <p:nvPr/>
        </p:nvGrpSpPr>
        <p:grpSpPr bwMode="auto">
          <a:xfrm>
            <a:off x="-508000" y="-242888"/>
            <a:ext cx="3698875" cy="3698876"/>
            <a:chOff x="20637" y="56529"/>
            <a:chExt cx="3698876" cy="3698875"/>
          </a:xfrm>
        </p:grpSpPr>
        <p:sp>
          <p:nvSpPr>
            <p:cNvPr id="6152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3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6154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5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6156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151" name="Содержимое 16"/>
          <p:cNvSpPr>
            <a:spLocks noGrp="1" noChangeArrowheads="1"/>
          </p:cNvSpPr>
          <p:nvPr>
            <p:ph sz="half" idx="1"/>
          </p:nvPr>
        </p:nvSpPr>
        <p:spPr>
          <a:xfrm>
            <a:off x="1023938" y="928688"/>
            <a:ext cx="5143500" cy="54292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b="1" smtClean="0">
                <a:solidFill>
                  <a:srgbClr val="0070C0"/>
                </a:solidFill>
              </a:rPr>
              <a:t> Директор </a:t>
            </a:r>
            <a:r>
              <a:rPr lang="ru-RU" altLang="ru-RU" sz="2400" b="1" smtClean="0">
                <a:solidFill>
                  <a:srgbClr val="44C8F5"/>
                </a:solidFill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smtClean="0"/>
              <a:t>Живаева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smtClean="0"/>
              <a:t>Вера Викторовна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b="1" smtClean="0">
                <a:solidFill>
                  <a:srgbClr val="0070C0"/>
                </a:solidFill>
              </a:rPr>
              <a:t> Заместитель директора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smtClean="0"/>
              <a:t>Парфенова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smtClean="0"/>
              <a:t>Светлана Николаевна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40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b="1" smtClean="0">
                <a:solidFill>
                  <a:srgbClr val="0070C0"/>
                </a:solidFill>
              </a:rPr>
              <a:t> Доценты ИДО: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i="1" smtClean="0"/>
              <a:t>- Калмыкова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i="1" smtClean="0"/>
              <a:t>Ольга Юрьевна, к.п.н.</a:t>
            </a:r>
          </a:p>
          <a:p>
            <a:pPr marL="0" indent="0" algn="ctr" eaLnBrk="1" hangingPunct="1">
              <a:lnSpc>
                <a:spcPct val="80000"/>
              </a:lnSpc>
              <a:buFontTx/>
              <a:buChar char="-"/>
            </a:pPr>
            <a:r>
              <a:rPr lang="ru-RU" altLang="ru-RU" sz="2000" smtClean="0"/>
              <a:t> Климина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Лариса Владимировна, к.п.н.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i="1" smtClean="0"/>
              <a:t>- Протченко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i="1" smtClean="0"/>
              <a:t>Анна Владимировна, к.филол.н.,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i="1" smtClean="0"/>
              <a:t>- </a:t>
            </a:r>
            <a:r>
              <a:rPr lang="ru-RU" altLang="ru-RU" sz="2000" smtClean="0"/>
              <a:t>Рюмина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smtClean="0"/>
              <a:t>Наталия Васильевна, к.т.н.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647700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Институт дополнительного образования СамГТУ</a:t>
            </a:r>
          </a:p>
        </p:txBody>
      </p:sp>
      <p:sp>
        <p:nvSpPr>
          <p:cNvPr id="8195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5953125" y="928688"/>
            <a:ext cx="5903913" cy="5429250"/>
          </a:xfrm>
        </p:spPr>
        <p:txBody>
          <a:bodyPr/>
          <a:lstStyle/>
          <a:p>
            <a:r>
              <a:rPr lang="ru-RU" altLang="ru-RU" sz="2400" smtClean="0"/>
              <a:t>Закон "Об образовании в РФ" </a:t>
            </a:r>
            <a:br>
              <a:rPr lang="ru-RU" altLang="ru-RU" sz="2400" smtClean="0"/>
            </a:br>
            <a:r>
              <a:rPr lang="ru-RU" altLang="ru-RU" sz="2400" smtClean="0"/>
              <a:t>    273-ФЗ: Глава 5, ст. 47.</a:t>
            </a:r>
          </a:p>
          <a:p>
            <a:r>
              <a:rPr lang="ru-RU" altLang="ru-RU" sz="1800" b="1" smtClean="0"/>
              <a:t>Статья 47. Правовой статус педагогических работников. Права и свободы педагогических работников, гарантии их реализации.</a:t>
            </a:r>
          </a:p>
          <a:p>
            <a:r>
              <a:rPr lang="ru-RU" altLang="ru-RU" sz="1800" b="1" smtClean="0"/>
              <a:t>5.</a:t>
            </a:r>
            <a:r>
              <a:rPr lang="ru-RU" altLang="ru-RU" sz="1800" smtClean="0"/>
              <a:t> Педагогические работники имеют следующие трудовые права и социальные гарантии:</a:t>
            </a:r>
          </a:p>
          <a:p>
            <a:r>
              <a:rPr lang="ru-RU" altLang="ru-RU" sz="1800" b="1" smtClean="0"/>
              <a:t>2)</a:t>
            </a:r>
            <a:r>
              <a:rPr lang="ru-RU" altLang="ru-RU" sz="1800" smtClean="0"/>
              <a:t> право на дополнительное профессиональное образование по профилю педагогической деятельности </a:t>
            </a:r>
            <a:r>
              <a:rPr lang="ru-RU" altLang="ru-RU" sz="1800" b="1" smtClean="0"/>
              <a:t>не реже чем один раз в три года</a:t>
            </a:r>
            <a:r>
              <a:rPr lang="ru-RU" altLang="ru-RU" sz="1800" smtClean="0"/>
              <a:t>.</a:t>
            </a:r>
          </a:p>
          <a:p>
            <a:pPr algn="ctr" eaLnBrk="1" hangingPunct="1"/>
            <a:endParaRPr lang="ru-RU" altLang="ru-RU" sz="1800" smtClean="0"/>
          </a:p>
          <a:p>
            <a:pPr algn="ctr" eaLnBrk="1" hangingPunct="1">
              <a:buClr>
                <a:srgbClr val="CCCCFF"/>
              </a:buClr>
              <a:buFont typeface="Wingdings" pitchFamily="2" charset="2"/>
              <a:buNone/>
            </a:pPr>
            <a:r>
              <a:rPr lang="ru-RU" altLang="ru-RU" sz="1600" smtClean="0">
                <a:solidFill>
                  <a:srgbClr val="0000FF"/>
                </a:solidFill>
              </a:rPr>
              <a:t>     </a:t>
            </a:r>
            <a:r>
              <a:rPr lang="ru-RU" altLang="ru-RU" sz="1600" smtClean="0"/>
              <a:t>Приказ Министерства образования и науки РФ </a:t>
            </a:r>
            <a:br>
              <a:rPr lang="ru-RU" altLang="ru-RU" sz="1600" smtClean="0"/>
            </a:br>
            <a:r>
              <a:rPr lang="ru-RU" altLang="ru-RU" sz="1600" smtClean="0"/>
              <a:t>от 1 июля 2013 №499 «Об утверждении Порядка организации и осуществления образовательной деятельности по дополнительным </a:t>
            </a:r>
            <a:br>
              <a:rPr lang="ru-RU" altLang="ru-RU" sz="1600" smtClean="0"/>
            </a:br>
            <a:r>
              <a:rPr lang="ru-RU" altLang="ru-RU" sz="1600" smtClean="0"/>
              <a:t>профессиональным программам».</a:t>
            </a:r>
          </a:p>
          <a:p>
            <a:endParaRPr lang="ru-RU" altLang="ru-RU" smtClean="0"/>
          </a:p>
        </p:txBody>
      </p:sp>
      <p:grpSp>
        <p:nvGrpSpPr>
          <p:cNvPr id="8196" name="Группа 1"/>
          <p:cNvGrpSpPr>
            <a:grpSpLocks/>
          </p:cNvGrpSpPr>
          <p:nvPr/>
        </p:nvGrpSpPr>
        <p:grpSpPr bwMode="auto">
          <a:xfrm>
            <a:off x="-625475" y="-100013"/>
            <a:ext cx="3698875" cy="3698876"/>
            <a:chOff x="20637" y="56529"/>
            <a:chExt cx="3698876" cy="3698875"/>
          </a:xfrm>
        </p:grpSpPr>
        <p:sp>
          <p:nvSpPr>
            <p:cNvPr id="8200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8201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8202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8203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8204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8197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175" name="Содержимое 16"/>
          <p:cNvSpPr>
            <a:spLocks noGrp="1" noChangeArrowheads="1"/>
          </p:cNvSpPr>
          <p:nvPr>
            <p:ph sz="half" idx="1"/>
          </p:nvPr>
        </p:nvSpPr>
        <p:spPr>
          <a:xfrm>
            <a:off x="952500" y="928688"/>
            <a:ext cx="4357688" cy="5072062"/>
          </a:xfrm>
        </p:spPr>
        <p:txBody>
          <a:bodyPr/>
          <a:lstStyle/>
          <a:p>
            <a:pPr>
              <a:defRPr/>
            </a:pPr>
            <a:r>
              <a:rPr lang="en-US" altLang="ru-RU" sz="1800" i="1" dirty="0"/>
              <a:t>e-mail: </a:t>
            </a:r>
            <a:endParaRPr lang="ru-RU" altLang="ru-RU" sz="1800" i="1" dirty="0"/>
          </a:p>
          <a:p>
            <a:pPr marL="266700" indent="0">
              <a:buFontTx/>
              <a:buNone/>
              <a:defRPr/>
            </a:pPr>
            <a:r>
              <a:rPr lang="ru-RU" altLang="ru-RU" sz="1800" i="1" u="sng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altLang="ru-RU" sz="1800" i="1" u="sng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altLang="ru-RU" sz="1800" i="1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d</a:t>
            </a:r>
            <a:r>
              <a:rPr lang="en-US" altLang="ru-RU" sz="1800" i="1" u="sng" dirty="0">
                <a:hlinkClick r:id="rId2"/>
              </a:rPr>
              <a:t>o.politeh@mail.ru</a:t>
            </a:r>
            <a:endParaRPr lang="en-US" altLang="ru-RU" sz="1800" i="1" u="sng" dirty="0"/>
          </a:p>
          <a:p>
            <a:pPr>
              <a:buFontTx/>
              <a:buNone/>
              <a:defRPr/>
            </a:pPr>
            <a:r>
              <a:rPr lang="ru-RU" altLang="ru-RU" sz="1800" i="1" u="sng" dirty="0">
                <a:hlinkClick r:id="rId3"/>
              </a:rPr>
              <a:t>     </a:t>
            </a:r>
            <a:r>
              <a:rPr lang="en-US" altLang="ru-RU" sz="1800" i="1" u="sng" dirty="0">
                <a:hlinkClick r:id="rId3"/>
              </a:rPr>
              <a:t>fpkp@samgtu.ru</a:t>
            </a:r>
            <a:r>
              <a:rPr lang="en-US" altLang="ru-RU" sz="1800" i="1" dirty="0"/>
              <a:t>; </a:t>
            </a:r>
            <a:endParaRPr lang="ru-RU" altLang="ru-RU" sz="1800" i="1" dirty="0"/>
          </a:p>
          <a:p>
            <a:pPr>
              <a:buFontTx/>
              <a:buNone/>
              <a:defRPr/>
            </a:pPr>
            <a:endParaRPr lang="en-US" altLang="ru-RU" sz="1800" dirty="0"/>
          </a:p>
          <a:p>
            <a:pPr>
              <a:defRPr/>
            </a:pPr>
            <a:r>
              <a:rPr lang="ru-RU" altLang="ru-RU" sz="1800" i="1" dirty="0"/>
              <a:t>телефоны: </a:t>
            </a:r>
            <a:endParaRPr lang="en-US" altLang="ru-RU" sz="1800" i="1" dirty="0"/>
          </a:p>
          <a:p>
            <a:pPr marL="266700" indent="0">
              <a:buFontTx/>
              <a:buNone/>
              <a:defRPr/>
            </a:pPr>
            <a:r>
              <a:rPr lang="ru-RU" altLang="ru-RU" sz="1800" i="1" dirty="0"/>
              <a:t>    +7 (846) 242 38 92; </a:t>
            </a:r>
            <a:endParaRPr lang="en-US" altLang="ru-RU" sz="1800" i="1" dirty="0"/>
          </a:p>
          <a:p>
            <a:pPr marL="266700" indent="0">
              <a:buFontTx/>
              <a:buNone/>
              <a:defRPr/>
            </a:pPr>
            <a:r>
              <a:rPr lang="ru-RU" altLang="ru-RU" sz="1800" i="1" dirty="0"/>
              <a:t>    +7 (846) 337 03 34</a:t>
            </a:r>
            <a:endParaRPr lang="en-US" altLang="ru-RU" sz="1800" i="1" dirty="0"/>
          </a:p>
          <a:p>
            <a:pPr>
              <a:defRPr/>
            </a:pPr>
            <a:endParaRPr lang="ru-RU" altLang="ru-RU" sz="1800" dirty="0"/>
          </a:p>
          <a:p>
            <a:pPr>
              <a:defRPr/>
            </a:pPr>
            <a:r>
              <a:rPr lang="ru-RU" altLang="ru-RU" sz="1800" i="1" dirty="0"/>
              <a:t>сайт: </a:t>
            </a:r>
            <a:r>
              <a:rPr lang="en-US" altLang="ru-RU" sz="1800" i="1" dirty="0"/>
              <a:t>ido.samgtu.ru</a:t>
            </a:r>
          </a:p>
          <a:p>
            <a:pPr>
              <a:defRPr/>
            </a:pPr>
            <a:endParaRPr lang="en-US" altLang="ru-RU" sz="1800" dirty="0"/>
          </a:p>
          <a:p>
            <a:pPr>
              <a:defRPr/>
            </a:pPr>
            <a:r>
              <a:rPr lang="en-US" altLang="ru-RU" sz="1800" i="1" dirty="0" err="1"/>
              <a:t>Instagram</a:t>
            </a:r>
            <a:r>
              <a:rPr lang="en-US" altLang="ru-RU" sz="1800" i="1" dirty="0"/>
              <a:t>: </a:t>
            </a:r>
            <a:r>
              <a:rPr lang="en-US" altLang="ru-RU" sz="1800" i="1" dirty="0" err="1"/>
              <a:t>ido.samgtu</a:t>
            </a:r>
            <a:r>
              <a:rPr lang="ru-RU" altLang="ru-RU" sz="1800" i="1" dirty="0"/>
              <a:t> </a:t>
            </a:r>
            <a:endParaRPr lang="en-US" altLang="ru-RU" sz="1800" i="1" dirty="0"/>
          </a:p>
          <a:p>
            <a:pPr>
              <a:buFontTx/>
              <a:buNone/>
              <a:defRPr/>
            </a:pPr>
            <a:endParaRPr lang="en-US" altLang="ru-RU" sz="1800" dirty="0"/>
          </a:p>
          <a:p>
            <a:pPr>
              <a:defRPr/>
            </a:pPr>
            <a:r>
              <a:rPr lang="ru-RU" altLang="ru-RU" sz="1800" i="1" dirty="0"/>
              <a:t>адрес: 443100, г. Самара, </a:t>
            </a:r>
            <a:endParaRPr lang="en-US" altLang="ru-RU" sz="1800" i="1" dirty="0"/>
          </a:p>
          <a:p>
            <a:pPr>
              <a:buFontTx/>
              <a:buNone/>
              <a:defRPr/>
            </a:pPr>
            <a:r>
              <a:rPr lang="ru-RU" altLang="ru-RU" sz="1800" i="1" dirty="0"/>
              <a:t>    ул. Первомайская, 18, </a:t>
            </a:r>
            <a:endParaRPr lang="en-US" altLang="ru-RU" sz="1800" i="1" dirty="0"/>
          </a:p>
          <a:p>
            <a:pPr>
              <a:buFontTx/>
              <a:buNone/>
              <a:defRPr/>
            </a:pPr>
            <a:r>
              <a:rPr lang="ru-RU" altLang="ru-RU" sz="1800" i="1" dirty="0"/>
              <a:t>    </a:t>
            </a:r>
            <a:r>
              <a:rPr lang="ru-RU" altLang="ru-RU" sz="1800" i="1" dirty="0" err="1"/>
              <a:t>каб</a:t>
            </a:r>
            <a:r>
              <a:rPr lang="ru-RU" altLang="ru-RU" sz="1800" i="1" dirty="0"/>
              <a:t>. 416, 418</a:t>
            </a: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logo-rus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93325" y="168275"/>
            <a:ext cx="1908175" cy="885825"/>
          </a:xfrm>
        </p:spPr>
      </p:pic>
      <p:grpSp>
        <p:nvGrpSpPr>
          <p:cNvPr id="9219" name="Группа 1"/>
          <p:cNvGrpSpPr>
            <a:grpSpLocks/>
          </p:cNvGrpSpPr>
          <p:nvPr/>
        </p:nvGrpSpPr>
        <p:grpSpPr bwMode="auto">
          <a:xfrm>
            <a:off x="-457200" y="-242888"/>
            <a:ext cx="3006725" cy="3006726"/>
            <a:chOff x="209551" y="-387350"/>
            <a:chExt cx="3006725" cy="3006725"/>
          </a:xfrm>
        </p:grpSpPr>
        <p:sp>
          <p:nvSpPr>
            <p:cNvPr id="9226" name="Oval 4"/>
            <p:cNvSpPr>
              <a:spLocks noChangeAspect="1" noChangeArrowheads="1"/>
            </p:cNvSpPr>
            <p:nvPr/>
          </p:nvSpPr>
          <p:spPr bwMode="auto">
            <a:xfrm>
              <a:off x="209551" y="-387350"/>
              <a:ext cx="3006725" cy="300672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9227" name="Oval 5"/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9228" name="Oval 10"/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9229" name="Oval 11"/>
            <p:cNvSpPr>
              <a:spLocks noChangeArrowheads="1"/>
            </p:cNvSpPr>
            <p:nvPr/>
          </p:nvSpPr>
          <p:spPr bwMode="auto">
            <a:xfrm>
              <a:off x="2711451" y="2060576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9230" name="Oval 12"/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9220" name="Oval 13"/>
          <p:cNvSpPr>
            <a:spLocks noChangeArrowheads="1"/>
          </p:cNvSpPr>
          <p:nvPr/>
        </p:nvSpPr>
        <p:spPr bwMode="auto">
          <a:xfrm>
            <a:off x="11209338" y="5949950"/>
            <a:ext cx="636587" cy="636588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11425238" y="60928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222" name="Rectangle 15"/>
          <p:cNvSpPr>
            <a:spLocks noChangeArrowheads="1"/>
          </p:cNvSpPr>
          <p:nvPr/>
        </p:nvSpPr>
        <p:spPr bwMode="auto">
          <a:xfrm>
            <a:off x="2279650" y="671513"/>
            <a:ext cx="5545138" cy="957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2524125" y="500063"/>
            <a:ext cx="7561263" cy="857250"/>
          </a:xfrm>
        </p:spPr>
        <p:txBody>
          <a:bodyPr/>
          <a:lstStyle/>
          <a:p>
            <a:pPr>
              <a:defRPr/>
            </a:pPr>
            <a:r>
              <a:rPr lang="ru-RU" altLang="ru-RU" sz="2400" dirty="0">
                <a:solidFill>
                  <a:srgbClr val="C00000"/>
                </a:solidFill>
              </a:rPr>
              <a:t/>
            </a:r>
            <a:br>
              <a:rPr lang="ru-RU" altLang="ru-RU" sz="2400" dirty="0">
                <a:solidFill>
                  <a:srgbClr val="C00000"/>
                </a:solidFill>
              </a:rPr>
            </a:b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</a:rPr>
              <a:t>ОБЯЗАТЕЛЬНОЕ ТРЕБОВАНИЕ: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latin typeface="Proxima Nova Bl" pitchFamily="50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2495550" y="571500"/>
            <a:ext cx="75612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>
                <a:solidFill>
                  <a:srgbClr val="004282"/>
                </a:solidFill>
                <a:latin typeface="Proxima Nova Rg" pitchFamily="50" charset="0"/>
              </a:rPr>
              <a:t>АККРЕДИТАЦИОННАЯ ЭСПЕРТИЗА</a:t>
            </a:r>
          </a:p>
          <a:p>
            <a:endParaRPr lang="ru-RU" altLang="ru-RU" sz="1800">
              <a:solidFill>
                <a:srgbClr val="004282"/>
              </a:solidFill>
              <a:latin typeface="Proxima Nova Rg" pitchFamily="50" charset="0"/>
            </a:endParaRPr>
          </a:p>
          <a:p>
            <a:endParaRPr lang="ru-RU" altLang="ru-RU" sz="1800">
              <a:solidFill>
                <a:srgbClr val="004282"/>
              </a:solidFill>
              <a:latin typeface="Proxima Nova Rg" pitchFamily="50" charset="0"/>
            </a:endParaRPr>
          </a:p>
        </p:txBody>
      </p:sp>
      <p:graphicFrame>
        <p:nvGraphicFramePr>
          <p:cNvPr id="19" name="Объект 3"/>
          <p:cNvGraphicFramePr>
            <a:graphicFrameLocks/>
          </p:cNvGraphicFramePr>
          <p:nvPr/>
        </p:nvGraphicFramePr>
        <p:xfrm>
          <a:off x="452398" y="1571613"/>
          <a:ext cx="11358641" cy="5000660"/>
        </p:xfrm>
        <a:graphic>
          <a:graphicData uri="http://schemas.openxmlformats.org/drawingml/2006/table">
            <a:tbl>
              <a:tblPr firstRow="1" firstCol="1" bandRow="1"/>
              <a:tblGrid>
                <a:gridCol w="677004"/>
                <a:gridCol w="1955792"/>
                <a:gridCol w="3562759"/>
                <a:gridCol w="2739869"/>
                <a:gridCol w="2423217"/>
              </a:tblGrid>
              <a:tr h="199535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Нормативное обоснование п.7.1.2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VII ФГОС ВО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ФЗ № 273 «Об образовании в Российской Федерации» (Статья 16);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П. 3, 4, 5 Постановления Правительства России от 10 июля 2013 года № 582;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П. 2, 5 Приказа </a:t>
                      </a:r>
                      <a:r>
                        <a:rPr lang="ru-RU" sz="1200" dirty="0" err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России от 09.01.2014 № 2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п. 36 Постановления Правительства РФ от 18.11.2013 № 1039 «О государственной аккредитации образовательной деятельности» (вместе с «Положением о государственной аккредитации образовательной деятельности»).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Обеспеченность функционирования электронной информационно-образовательной среды соответствующими средствами информационно-коммуникационных технологий (ИКТ) и квалификацией работников, ее использующих и поддерживающих.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Проверяется: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Договор/лицензия на средства ИКТ на весь период реализации программы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Количество НПР, окончивших курсы повышения квалификации по программам использования ИКТ: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100% НПР и организаторов должны пройти курсы (менее 72-х часов) 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для программ свыше 72 часов и свыше 250 часов достаточно хотя бы 1 человека из заявленного списка.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 качество средств информационно-коммуникационных технологий, задействованных в образовательном процессе по программе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договор/лицензия на использование ИКТ,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штатное расписание,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трудовые книжки НПР,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индивидуальные планы НПР,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копии документов об образовании и (или) о квалификации, в том числе удостоверений о повышении квалификации (при наличии)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Договор/лицензия на использование ИКТ, дата последнего обновления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НПР, окончивших</a:t>
                      </a:r>
                      <a:r>
                        <a:rPr lang="ru-RU" sz="1200" baseline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курсы повышения квалификации по программам использования ИКТ: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72-часовые курсы - ….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Свыше 72</a:t>
                      </a:r>
                      <a:r>
                        <a:rPr lang="ru-RU" sz="12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часов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Свыше 250</a:t>
                      </a:r>
                      <a:r>
                        <a:rPr lang="ru-RU" sz="12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часов - …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9219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3309938" y="981075"/>
            <a:ext cx="8547100" cy="5761038"/>
          </a:xfrm>
        </p:spPr>
        <p:txBody>
          <a:bodyPr/>
          <a:lstStyle/>
          <a:p>
            <a:pPr>
              <a:defRPr/>
            </a:pPr>
            <a:r>
              <a:rPr lang="ru-RU" altLang="ru-RU" sz="1450" dirty="0"/>
              <a:t>«Трансфер образовательных технологий»</a:t>
            </a:r>
          </a:p>
          <a:p>
            <a:pPr>
              <a:defRPr/>
            </a:pPr>
            <a:r>
              <a:rPr lang="ru-RU" altLang="ru-RU" sz="1450" dirty="0"/>
              <a:t>«Академическое лидерство преподавателя высшей школы»</a:t>
            </a:r>
          </a:p>
          <a:p>
            <a:pPr>
              <a:defRPr/>
            </a:pPr>
            <a:r>
              <a:rPr lang="ru-RU" alt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«Личный финансовый план и индивидуальное инвестирование»</a:t>
            </a:r>
          </a:p>
          <a:p>
            <a:pPr>
              <a:defRPr/>
            </a:pPr>
            <a:r>
              <a:rPr lang="ru-RU" alt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«Английский язык для профессиональных целей. (Уровень 1)»</a:t>
            </a:r>
          </a:p>
          <a:p>
            <a:pPr>
              <a:defRPr/>
            </a:pPr>
            <a:r>
              <a:rPr lang="ru-RU" alt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«Английский язык для профессиональных целей. (Уровень 2)»</a:t>
            </a:r>
          </a:p>
          <a:p>
            <a:pPr>
              <a:defRPr/>
            </a:pPr>
            <a:r>
              <a:rPr 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«Образовательная деятельность вуза в условиях реформирования и трансформации         образования»</a:t>
            </a:r>
            <a:endParaRPr lang="ru-RU" altLang="ru-RU" sz="145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alt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«Управление образовательным процессом: психолого-педагогическая компетентность преподавателя технического вуза»</a:t>
            </a:r>
          </a:p>
          <a:p>
            <a:pPr>
              <a:defRPr/>
            </a:pPr>
            <a:r>
              <a:rPr lang="ru-RU" sz="1450" dirty="0"/>
              <a:t>«Проблема человека в философско-медицинском контексте»</a:t>
            </a:r>
          </a:p>
          <a:p>
            <a:pPr>
              <a:defRPr/>
            </a:pPr>
            <a:r>
              <a:rPr lang="ru-RU" alt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«Особенности воспитания студентов технического вуза»</a:t>
            </a:r>
          </a:p>
          <a:p>
            <a:pPr>
              <a:defRPr/>
            </a:pPr>
            <a:r>
              <a:rPr lang="ru-RU" sz="145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«Инклюзивный </a:t>
            </a:r>
            <a:r>
              <a:rPr lang="ru-RU" sz="1450" dirty="0"/>
              <a:t>университет: традиции и перспективы»</a:t>
            </a:r>
          </a:p>
          <a:p>
            <a:pPr>
              <a:defRPr/>
            </a:pPr>
            <a:r>
              <a:rPr lang="ru-RU" sz="1450" dirty="0"/>
              <a:t>«Современные строительные материалы, эффективные технологии и   оборудование  для их производства»</a:t>
            </a:r>
          </a:p>
          <a:p>
            <a:pPr>
              <a:defRPr/>
            </a:pPr>
            <a:r>
              <a:rPr lang="ru-RU" altLang="ru-RU" sz="1450" dirty="0"/>
              <a:t>«Информационные и прикладные компьютерные технологии в профессиональной деятельности преподавателя вуза»</a:t>
            </a:r>
          </a:p>
          <a:p>
            <a:pPr>
              <a:defRPr/>
            </a:pPr>
            <a:r>
              <a:rPr lang="ru-RU" altLang="ru-RU" sz="1450" dirty="0"/>
              <a:t>«Применение методов системного анализа, исследование операций, теория принятия решений в прикладных задачах»</a:t>
            </a:r>
          </a:p>
          <a:p>
            <a:pPr>
              <a:defRPr/>
            </a:pPr>
            <a:r>
              <a:rPr lang="ru-RU" altLang="ru-RU" sz="1450" dirty="0"/>
              <a:t> </a:t>
            </a:r>
            <a:r>
              <a:rPr lang="ru-RU" sz="1450" dirty="0"/>
              <a:t>«Совершенствование художественно-педагогического мастерства в области изобразительного искусства»</a:t>
            </a:r>
          </a:p>
          <a:p>
            <a:pPr>
              <a:defRPr/>
            </a:pPr>
            <a:r>
              <a:rPr lang="ru-RU" altLang="ru-RU" sz="1450" dirty="0"/>
              <a:t> «</a:t>
            </a:r>
            <a:r>
              <a:rPr lang="ru-RU" sz="1450" dirty="0"/>
              <a:t>Россия и Запад в цифровую эпоху: дискуссионные проблемы науки, образования, культуры»</a:t>
            </a:r>
            <a:endParaRPr lang="ru-RU" altLang="ru-RU" sz="1450" dirty="0"/>
          </a:p>
          <a:p>
            <a:pPr marL="266700" indent="0">
              <a:buFontTx/>
              <a:buNone/>
              <a:defRPr/>
            </a:pP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endParaRPr lang="ru-RU" altLang="ru-RU" sz="1600" dirty="0"/>
          </a:p>
          <a:p>
            <a:pPr>
              <a:defRPr/>
            </a:pPr>
            <a:endParaRPr lang="ru-RU" altLang="ru-RU" sz="1600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</p:txBody>
      </p:sp>
      <p:grpSp>
        <p:nvGrpSpPr>
          <p:cNvPr id="10244" name="Группа 1"/>
          <p:cNvGrpSpPr>
            <a:grpSpLocks/>
          </p:cNvGrpSpPr>
          <p:nvPr/>
        </p:nvGrpSpPr>
        <p:grpSpPr bwMode="auto">
          <a:xfrm>
            <a:off x="-627063" y="-387350"/>
            <a:ext cx="3698876" cy="3698875"/>
            <a:chOff x="20637" y="56529"/>
            <a:chExt cx="3698876" cy="3698875"/>
          </a:xfrm>
        </p:grpSpPr>
        <p:sp>
          <p:nvSpPr>
            <p:cNvPr id="10248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0249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0250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0251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0252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0245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247" name="Содержимое 16"/>
          <p:cNvSpPr>
            <a:spLocks noGrp="1" noChangeArrowheads="1"/>
          </p:cNvSpPr>
          <p:nvPr>
            <p:ph sz="half" idx="1"/>
          </p:nvPr>
        </p:nvSpPr>
        <p:spPr>
          <a:xfrm>
            <a:off x="595313" y="1428750"/>
            <a:ext cx="2500312" cy="507206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2060"/>
                </a:solidFill>
              </a:rPr>
              <a:t>Конструктор программ ПК </a:t>
            </a:r>
            <a:r>
              <a:rPr lang="ru-RU" altLang="ru-RU" sz="2400" smtClean="0">
                <a:solidFill>
                  <a:srgbClr val="002060"/>
                </a:solidFill>
              </a:rPr>
              <a:t>–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smtClean="0">
                <a:solidFill>
                  <a:srgbClr val="002060"/>
                </a:solidFill>
              </a:rPr>
              <a:t>это набор обучающих модулей,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smtClean="0">
                <a:solidFill>
                  <a:srgbClr val="002060"/>
                </a:solidFill>
              </a:rPr>
              <a:t>которые выбираются слушателем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smtClean="0">
                <a:solidFill>
                  <a:srgbClr val="002060"/>
                </a:solidFill>
              </a:rPr>
              <a:t>и составляют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smtClean="0">
                <a:solidFill>
                  <a:srgbClr val="002060"/>
                </a:solidFill>
              </a:rPr>
              <a:t>в сумме программу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smtClean="0">
                <a:solidFill>
                  <a:srgbClr val="002060"/>
                </a:solidFill>
              </a:rPr>
              <a:t>36/72/108/126 ч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altLang="ru-RU" sz="2400" smtClean="0"/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400" smtClean="0"/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024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095375" y="1143000"/>
            <a:ext cx="5000625" cy="5214938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0070C0"/>
                </a:solidFill>
              </a:rPr>
              <a:t>«Трансфер образовательных технологий»</a:t>
            </a:r>
          </a:p>
          <a:p>
            <a:pPr>
              <a:defRPr/>
            </a:pPr>
            <a:r>
              <a:rPr lang="ru-RU" altLang="ru-RU" sz="1800" dirty="0"/>
              <a:t> </a:t>
            </a:r>
            <a:r>
              <a:rPr lang="ru-RU" altLang="ru-RU" sz="1800" dirty="0" err="1"/>
              <a:t>Протченко</a:t>
            </a:r>
            <a:r>
              <a:rPr lang="ru-RU" altLang="ru-RU" sz="1800" dirty="0"/>
              <a:t> Анна Владимировна Английский язык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i="1" dirty="0"/>
              <a:t>1 смена, дистанционно</a:t>
            </a:r>
          </a:p>
          <a:p>
            <a:pPr>
              <a:buFontTx/>
              <a:buNone/>
              <a:defRPr/>
            </a:pPr>
            <a:r>
              <a:rPr lang="ru-RU" altLang="ru-RU" sz="1800" b="1" i="1" u="sng" dirty="0"/>
              <a:t>Модуль 1. </a:t>
            </a:r>
            <a:r>
              <a:rPr lang="en-US" altLang="ru-RU" sz="1800" b="1" dirty="0"/>
              <a:t>English in Computer Science</a:t>
            </a:r>
            <a:r>
              <a:rPr lang="ru-RU" altLang="ru-RU" sz="1800" b="1" dirty="0"/>
              <a:t> </a:t>
            </a:r>
            <a:r>
              <a:rPr lang="ru-RU" altLang="ru-RU" sz="1800" i="1" dirty="0"/>
              <a:t>(18 ч)</a:t>
            </a:r>
          </a:p>
          <a:p>
            <a:pPr>
              <a:buFontTx/>
              <a:buNone/>
              <a:defRPr/>
            </a:pPr>
            <a:r>
              <a:rPr lang="ru-RU" altLang="ru-RU" sz="1800" b="1" dirty="0"/>
              <a:t>Раздел</a:t>
            </a:r>
            <a:r>
              <a:rPr lang="en-US" altLang="ru-RU" sz="1800" b="1" dirty="0"/>
              <a:t> 1</a:t>
            </a:r>
            <a:r>
              <a:rPr lang="ru-RU" altLang="ru-RU" sz="1800" b="1" dirty="0"/>
              <a:t>. </a:t>
            </a:r>
            <a:r>
              <a:rPr lang="en-US" altLang="ru-RU" sz="1800" dirty="0"/>
              <a:t>IT application in modern research methods</a:t>
            </a:r>
            <a:endParaRPr lang="ru-RU" altLang="ru-RU" sz="1800" dirty="0"/>
          </a:p>
          <a:p>
            <a:pPr>
              <a:buFontTx/>
              <a:buNone/>
              <a:defRPr/>
            </a:pPr>
            <a:r>
              <a:rPr lang="ru-RU" altLang="ru-RU" sz="1800" b="1" dirty="0"/>
              <a:t>Раздел</a:t>
            </a:r>
            <a:r>
              <a:rPr lang="en-US" altLang="ru-RU" sz="1800" b="1" dirty="0"/>
              <a:t> 2</a:t>
            </a:r>
            <a:r>
              <a:rPr lang="ru-RU" altLang="ru-RU" sz="1800" b="1" dirty="0"/>
              <a:t>. </a:t>
            </a:r>
            <a:r>
              <a:rPr lang="en-US" altLang="ru-RU" sz="1800" dirty="0"/>
              <a:t>Multimedia in education</a:t>
            </a:r>
            <a:endParaRPr lang="ru-RU" altLang="ru-RU" sz="1800" dirty="0"/>
          </a:p>
          <a:p>
            <a:pPr>
              <a:buFontTx/>
              <a:buNone/>
              <a:defRPr/>
            </a:pPr>
            <a:endParaRPr lang="ru-RU" altLang="ru-RU" sz="1800" dirty="0"/>
          </a:p>
          <a:p>
            <a:pPr>
              <a:buFontTx/>
              <a:buNone/>
              <a:defRPr/>
            </a:pPr>
            <a:r>
              <a:rPr lang="ru-RU" altLang="ru-RU" sz="1800" b="1" i="1" u="sng" dirty="0"/>
              <a:t>Модуль </a:t>
            </a:r>
            <a:r>
              <a:rPr lang="en-US" altLang="ru-RU" sz="1800" b="1" i="1" u="sng" dirty="0"/>
              <a:t>2</a:t>
            </a:r>
            <a:r>
              <a:rPr lang="ru-RU" altLang="ru-RU" sz="1800" b="1" i="1" u="sng" dirty="0"/>
              <a:t>.</a:t>
            </a:r>
            <a:r>
              <a:rPr lang="en-US" altLang="ru-RU" sz="1800" b="1" i="1" u="sng" dirty="0"/>
              <a:t> </a:t>
            </a:r>
            <a:r>
              <a:rPr lang="en-US" altLang="ru-RU" sz="1800" b="1" dirty="0"/>
              <a:t>Ideal Communication</a:t>
            </a:r>
            <a:r>
              <a:rPr lang="ru-RU" altLang="ru-RU" sz="1800" b="1" dirty="0"/>
              <a:t> </a:t>
            </a:r>
            <a:r>
              <a:rPr lang="ru-RU" altLang="ru-RU" sz="1800" i="1" dirty="0"/>
              <a:t>(18 ч)</a:t>
            </a:r>
            <a:endParaRPr lang="ru-RU" altLang="ru-RU" sz="1800" dirty="0"/>
          </a:p>
          <a:p>
            <a:pPr>
              <a:buFontTx/>
              <a:buNone/>
              <a:defRPr/>
            </a:pPr>
            <a:r>
              <a:rPr lang="ru-RU" altLang="ru-RU" sz="1800" b="1" dirty="0"/>
              <a:t>Раздел</a:t>
            </a:r>
            <a:r>
              <a:rPr lang="en-US" altLang="ru-RU" sz="1800" b="1" dirty="0"/>
              <a:t> 1</a:t>
            </a:r>
            <a:r>
              <a:rPr lang="ru-RU" altLang="ru-RU" sz="1800" b="1" dirty="0"/>
              <a:t>. </a:t>
            </a:r>
            <a:r>
              <a:rPr lang="en-US" altLang="ru-RU" sz="1800" dirty="0"/>
              <a:t>English for professional communication</a:t>
            </a:r>
            <a:endParaRPr lang="ru-RU" altLang="ru-RU" sz="1800" dirty="0"/>
          </a:p>
          <a:p>
            <a:pPr>
              <a:buFontTx/>
              <a:buNone/>
              <a:defRPr/>
            </a:pPr>
            <a:r>
              <a:rPr lang="ru-RU" altLang="ru-RU" sz="1800" b="1" dirty="0"/>
              <a:t>Раздел</a:t>
            </a:r>
            <a:r>
              <a:rPr lang="en-US" altLang="ru-RU" sz="1800" b="1" dirty="0"/>
              <a:t> 2</a:t>
            </a:r>
            <a:r>
              <a:rPr lang="ru-RU" altLang="ru-RU" sz="1800" b="1" dirty="0"/>
              <a:t>. </a:t>
            </a:r>
            <a:r>
              <a:rPr lang="en-US" altLang="ru-RU" sz="1800" dirty="0"/>
              <a:t>Cross-cultural</a:t>
            </a:r>
            <a:r>
              <a:rPr lang="ru-RU" altLang="ru-RU" sz="1800" dirty="0"/>
              <a:t> </a:t>
            </a:r>
            <a:r>
              <a:rPr lang="en-US" altLang="ru-RU" sz="1800" dirty="0"/>
              <a:t>Communication</a:t>
            </a:r>
            <a:endParaRPr lang="ru-RU" altLang="ru-RU" sz="1800" dirty="0"/>
          </a:p>
          <a:p>
            <a:pPr>
              <a:defRPr/>
            </a:pPr>
            <a:endParaRPr lang="ru-RU" altLang="ru-RU" sz="1800" dirty="0"/>
          </a:p>
          <a:p>
            <a:pPr marL="266700" indent="0">
              <a:buFontTx/>
              <a:buNone/>
              <a:defRPr/>
            </a:pPr>
            <a:endParaRPr lang="ru-RU" altLang="ru-RU" sz="2000" dirty="0"/>
          </a:p>
        </p:txBody>
      </p:sp>
      <p:grpSp>
        <p:nvGrpSpPr>
          <p:cNvPr id="12292" name="Группа 1"/>
          <p:cNvGrpSpPr>
            <a:grpSpLocks/>
          </p:cNvGrpSpPr>
          <p:nvPr/>
        </p:nvGrpSpPr>
        <p:grpSpPr bwMode="auto">
          <a:xfrm>
            <a:off x="-568325" y="-301625"/>
            <a:ext cx="3698875" cy="3698875"/>
            <a:chOff x="20637" y="56529"/>
            <a:chExt cx="3698876" cy="3698875"/>
          </a:xfrm>
        </p:grpSpPr>
        <p:sp>
          <p:nvSpPr>
            <p:cNvPr id="12296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2297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2298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2299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2300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199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1196975"/>
            <a:ext cx="5143500" cy="4946650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0070C0"/>
                </a:solidFill>
              </a:rPr>
              <a:t>«Трансфер образовательных технологий»</a:t>
            </a:r>
          </a:p>
          <a:p>
            <a:pPr>
              <a:defRPr/>
            </a:pPr>
            <a:r>
              <a:rPr lang="ru-RU" altLang="ru-RU" sz="1800" dirty="0" err="1"/>
              <a:t>Буканова</a:t>
            </a:r>
            <a:r>
              <a:rPr lang="ru-RU" altLang="ru-RU" sz="1800" dirty="0"/>
              <a:t> Юлия Владимировна</a:t>
            </a:r>
          </a:p>
          <a:p>
            <a:pPr>
              <a:buFontTx/>
              <a:buNone/>
              <a:defRPr/>
            </a:pPr>
            <a:r>
              <a:rPr lang="en-US" altLang="ru-RU" sz="1800" dirty="0"/>
              <a:t>IT</a:t>
            </a:r>
            <a:r>
              <a:rPr lang="ru-RU" altLang="ru-RU" sz="1800" dirty="0"/>
              <a:t>-технологии</a:t>
            </a:r>
          </a:p>
          <a:p>
            <a:pPr>
              <a:buFontTx/>
              <a:buNone/>
              <a:defRPr/>
            </a:pPr>
            <a:r>
              <a:rPr lang="ru-RU" altLang="ru-RU" sz="1800" i="1" dirty="0"/>
              <a:t>1 смена (чет./нечет.), дистанционно</a:t>
            </a:r>
          </a:p>
          <a:p>
            <a:pPr>
              <a:buFontTx/>
              <a:buNone/>
              <a:defRPr/>
            </a:pPr>
            <a:endParaRPr lang="ru-RU" altLang="ru-RU" sz="1800" i="1" dirty="0"/>
          </a:p>
          <a:p>
            <a:pPr>
              <a:buFontTx/>
              <a:buNone/>
              <a:defRPr/>
            </a:pPr>
            <a:r>
              <a:rPr lang="ru-RU" altLang="ru-RU" sz="1800" b="1" i="1" u="sng" dirty="0"/>
              <a:t>Модуль</a:t>
            </a:r>
            <a:r>
              <a:rPr lang="en-US" altLang="ru-RU" sz="1800" b="1" i="1" u="sng" dirty="0"/>
              <a:t> </a:t>
            </a:r>
            <a:r>
              <a:rPr lang="ru-RU" altLang="ru-RU" sz="1800" b="1" i="1" u="sng" dirty="0"/>
              <a:t>. </a:t>
            </a:r>
            <a:r>
              <a:rPr lang="ru-RU" altLang="ru-RU" sz="1800" b="1" dirty="0">
                <a:cs typeface="Times New Roman" pitchFamily="18" charset="0"/>
              </a:rPr>
              <a:t>Информационная безопасность цифровой экономики </a:t>
            </a:r>
            <a:r>
              <a:rPr lang="ru-RU" altLang="ru-RU" sz="1800" i="1" dirty="0"/>
              <a:t>(18 ч)</a:t>
            </a:r>
          </a:p>
          <a:p>
            <a:pPr>
              <a:buFontTx/>
              <a:buNone/>
              <a:defRPr/>
            </a:pPr>
            <a:endParaRPr lang="ru-RU" altLang="ru-RU" sz="1800" dirty="0">
              <a:cs typeface="Times New Roman" pitchFamily="18" charset="0"/>
            </a:endParaRPr>
          </a:p>
          <a:p>
            <a:pPr marL="266700" indent="0" algn="just">
              <a:buFontTx/>
              <a:buNone/>
              <a:defRPr/>
            </a:pPr>
            <a:r>
              <a:rPr lang="ru-RU" altLang="ru-RU" sz="1800" dirty="0"/>
              <a:t>  </a:t>
            </a:r>
            <a:r>
              <a:rPr lang="ru-RU" altLang="ru-RU" sz="1800" b="1" dirty="0"/>
              <a:t>Раздел 1. </a:t>
            </a:r>
            <a:r>
              <a:rPr lang="ru-RU" altLang="ru-RU" sz="1800" dirty="0">
                <a:cs typeface="Times New Roman" pitchFamily="18" charset="0"/>
              </a:rPr>
              <a:t>Цифровая экономика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  </a:t>
            </a:r>
            <a:r>
              <a:rPr lang="ru-RU" altLang="ru-RU" sz="1800" b="1" dirty="0"/>
              <a:t>Раздел 2.</a:t>
            </a:r>
            <a:r>
              <a:rPr lang="ru-RU" altLang="ru-RU" sz="1800" b="1" dirty="0">
                <a:cs typeface="Times New Roman" pitchFamily="18" charset="0"/>
              </a:rPr>
              <a:t> </a:t>
            </a:r>
            <a:r>
              <a:rPr lang="ru-RU" altLang="ru-RU" sz="1800" dirty="0">
                <a:cs typeface="Times New Roman" pitchFamily="18" charset="0"/>
              </a:rPr>
              <a:t>Управление проектами в      цифровой экономике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endParaRPr lang="ru-RU" altLang="ru-RU" sz="2000" dirty="0"/>
          </a:p>
          <a:p>
            <a:pPr>
              <a:defRPr/>
            </a:pPr>
            <a:endParaRPr lang="ru-RU" alt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9219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168400" y="1143000"/>
            <a:ext cx="5000625" cy="5310188"/>
          </a:xfrm>
        </p:spPr>
        <p:txBody>
          <a:bodyPr/>
          <a:lstStyle/>
          <a:p>
            <a:pPr>
              <a:defRPr/>
            </a:pPr>
            <a:r>
              <a:rPr lang="ru-RU" altLang="ru-RU" sz="1600" b="1" dirty="0">
                <a:solidFill>
                  <a:srgbClr val="0070C0"/>
                </a:solidFill>
              </a:rPr>
              <a:t>«Трансфер образовательных технологий»</a:t>
            </a:r>
          </a:p>
          <a:p>
            <a:pPr>
              <a:defRPr/>
            </a:pPr>
            <a:r>
              <a:rPr lang="ru-RU" altLang="ru-RU" sz="1600" dirty="0" err="1">
                <a:cs typeface="Arial" panose="020B0604020202020204" pitchFamily="34" charset="0"/>
              </a:rPr>
              <a:t>Вейс</a:t>
            </a:r>
            <a:r>
              <a:rPr lang="ru-RU" altLang="ru-RU" sz="1600" dirty="0">
                <a:cs typeface="Arial" panose="020B0604020202020204" pitchFamily="34" charset="0"/>
              </a:rPr>
              <a:t> Юлия Вячеславовна</a:t>
            </a:r>
          </a:p>
          <a:p>
            <a:pPr marL="266700" indent="0">
              <a:buFontTx/>
              <a:buNone/>
              <a:defRPr/>
            </a:pPr>
            <a:r>
              <a:rPr lang="ru-RU" altLang="ru-RU" sz="1600" i="1" dirty="0">
                <a:cs typeface="Arial" panose="020B0604020202020204" pitchFamily="34" charset="0"/>
              </a:rPr>
              <a:t>2 смена, дистанционно (чет./нечет.)</a:t>
            </a:r>
          </a:p>
          <a:p>
            <a:pPr marL="266700" indent="0">
              <a:buFontTx/>
              <a:buNone/>
              <a:defRPr/>
            </a:pPr>
            <a:r>
              <a:rPr lang="ru-RU" altLang="ru-RU" sz="1600" dirty="0">
                <a:cs typeface="Arial" panose="020B0604020202020204" pitchFamily="34" charset="0"/>
              </a:rPr>
              <a:t>Экономика, менеджмент</a:t>
            </a:r>
          </a:p>
          <a:p>
            <a:pPr>
              <a:buFontTx/>
              <a:buNone/>
              <a:defRPr/>
            </a:pPr>
            <a:r>
              <a:rPr lang="ru-RU" altLang="ru-RU" sz="1600" b="1" i="1" u="sng" dirty="0">
                <a:cs typeface="Arial" panose="020B0604020202020204" pitchFamily="34" charset="0"/>
              </a:rPr>
              <a:t>Модуль 1. </a:t>
            </a: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Технология проведения маркетингового исследования с использованием инструментов комплекса маркетинга </a:t>
            </a:r>
            <a:r>
              <a:rPr lang="ru-RU" altLang="ru-RU" sz="1600" i="1" dirty="0"/>
              <a:t>(18 ч)</a:t>
            </a:r>
            <a:endParaRPr lang="ru-RU" altLang="ru-RU" sz="1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dirty="0">
                <a:cs typeface="Arial" panose="020B0604020202020204" pitchFamily="34" charset="0"/>
              </a:rPr>
              <a:t>Раздел</a:t>
            </a:r>
            <a:r>
              <a:rPr lang="en-US" altLang="ru-RU" sz="1600" b="1" dirty="0">
                <a:cs typeface="Arial" panose="020B0604020202020204" pitchFamily="34" charset="0"/>
              </a:rPr>
              <a:t> 1</a:t>
            </a:r>
            <a:r>
              <a:rPr lang="ru-RU" altLang="ru-RU" sz="1600" b="1" dirty="0">
                <a:cs typeface="Arial" panose="020B0604020202020204" pitchFamily="34" charset="0"/>
              </a:rPr>
              <a:t> . </a:t>
            </a:r>
            <a:r>
              <a:rPr lang="ru-RU" altLang="ru-RU" sz="1600" dirty="0">
                <a:cs typeface="Arial" panose="020B0604020202020204" pitchFamily="34" charset="0"/>
              </a:rPr>
              <a:t>И</a:t>
            </a:r>
            <a:r>
              <a:rPr lang="ru-RU" altLang="ru-RU" sz="1600" dirty="0">
                <a:solidFill>
                  <a:srgbClr val="000000"/>
                </a:solidFill>
                <a:cs typeface="Arial" panose="020B0604020202020204" pitchFamily="34" charset="0"/>
              </a:rPr>
              <a:t>спользование маркетинговых исследований в образовательной деятельности </a:t>
            </a:r>
          </a:p>
          <a:p>
            <a:pPr>
              <a:buFontTx/>
              <a:buNone/>
              <a:defRPr/>
            </a:pPr>
            <a:r>
              <a:rPr lang="ru-RU" altLang="ru-RU" sz="1600" b="1" dirty="0">
                <a:cs typeface="Arial" panose="020B0604020202020204" pitchFamily="34" charset="0"/>
              </a:rPr>
              <a:t>Раздел</a:t>
            </a:r>
            <a:r>
              <a:rPr lang="en-US" altLang="ru-RU" sz="1600" b="1" dirty="0">
                <a:cs typeface="Arial" panose="020B0604020202020204" pitchFamily="34" charset="0"/>
              </a:rPr>
              <a:t> 2</a:t>
            </a:r>
            <a:r>
              <a:rPr lang="ru-RU" altLang="ru-RU" sz="1600" b="1" dirty="0">
                <a:cs typeface="Arial" panose="020B0604020202020204" pitchFamily="34" charset="0"/>
              </a:rPr>
              <a:t>. </a:t>
            </a: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cs typeface="Arial" panose="020B0604020202020204" pitchFamily="34" charset="0"/>
              </a:rPr>
              <a:t>Инструменты комплекса маркетинга: теория и практика использования</a:t>
            </a:r>
            <a:endParaRPr lang="ru-RU" altLang="ru-RU" sz="1600" dirty="0"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i="1" u="sng" dirty="0">
                <a:cs typeface="Arial" panose="020B0604020202020204" pitchFamily="34" charset="0"/>
              </a:rPr>
              <a:t>Модуль </a:t>
            </a:r>
            <a:r>
              <a:rPr lang="en-US" altLang="ru-RU" sz="1600" b="1" i="1" u="sng" dirty="0">
                <a:cs typeface="Arial" panose="020B0604020202020204" pitchFamily="34" charset="0"/>
              </a:rPr>
              <a:t>2</a:t>
            </a:r>
            <a:r>
              <a:rPr lang="ru-RU" altLang="ru-RU" sz="1600" b="1" i="1" u="sng" dirty="0">
                <a:cs typeface="Arial" panose="020B0604020202020204" pitchFamily="34" charset="0"/>
              </a:rPr>
              <a:t>.  </a:t>
            </a: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Управление изменениями в условиях цифровой трансформации </a:t>
            </a:r>
            <a:r>
              <a:rPr lang="ru-RU" altLang="ru-RU" sz="1600" i="1" dirty="0"/>
              <a:t>(18 ч)</a:t>
            </a:r>
            <a:endParaRPr lang="ru-RU" altLang="ru-RU" sz="1600" b="1" dirty="0"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dirty="0">
                <a:cs typeface="Arial" panose="020B0604020202020204" pitchFamily="34" charset="0"/>
              </a:rPr>
              <a:t>Раздел</a:t>
            </a:r>
            <a:r>
              <a:rPr lang="en-US" altLang="ru-RU" sz="1600" b="1" dirty="0">
                <a:cs typeface="Arial" panose="020B0604020202020204" pitchFamily="34" charset="0"/>
              </a:rPr>
              <a:t> 1</a:t>
            </a:r>
            <a:r>
              <a:rPr lang="ru-RU" altLang="ru-RU" sz="1600" b="1" dirty="0">
                <a:cs typeface="Arial" panose="020B0604020202020204" pitchFamily="34" charset="0"/>
              </a:rPr>
              <a:t>. </a:t>
            </a:r>
            <a:r>
              <a:rPr lang="ru-RU" altLang="ru-RU" sz="1600" dirty="0">
                <a:solidFill>
                  <a:srgbClr val="000000"/>
                </a:solidFill>
                <a:cs typeface="Arial" panose="020B0604020202020204" pitchFamily="34" charset="0"/>
              </a:rPr>
              <a:t>Педагогический дизайн и трансфер образовательных технологий </a:t>
            </a:r>
            <a:endParaRPr lang="ru-RU" altLang="ru-RU" sz="1600" dirty="0"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dirty="0">
                <a:cs typeface="Arial" panose="020B0604020202020204" pitchFamily="34" charset="0"/>
              </a:rPr>
              <a:t>Раздел</a:t>
            </a:r>
            <a:r>
              <a:rPr lang="en-US" altLang="ru-RU" sz="1600" b="1" dirty="0">
                <a:cs typeface="Arial" panose="020B0604020202020204" pitchFamily="34" charset="0"/>
              </a:rPr>
              <a:t> 2</a:t>
            </a: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ru-RU" altLang="ru-RU" sz="1600" dirty="0">
                <a:solidFill>
                  <a:srgbClr val="000000"/>
                </a:solidFill>
                <a:cs typeface="Arial" panose="020B0604020202020204" pitchFamily="34" charset="0"/>
              </a:rPr>
              <a:t>Управление изменениями в условиях цифровой трансформации образовательного процесса</a:t>
            </a:r>
            <a:endParaRPr lang="ru-RU" altLang="ru-RU" sz="1800" i="1" u="sng" dirty="0"/>
          </a:p>
          <a:p>
            <a:pPr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endParaRPr lang="ru-RU" altLang="ru-RU" sz="1800" dirty="0"/>
          </a:p>
          <a:p>
            <a:pPr>
              <a:defRPr/>
            </a:pPr>
            <a:endParaRPr lang="ru-RU" altLang="ru-RU" sz="2000" dirty="0"/>
          </a:p>
          <a:p>
            <a:pPr>
              <a:defRPr/>
            </a:pPr>
            <a:endParaRPr lang="ru-RU" altLang="ru-RU" b="1" u="sng" dirty="0"/>
          </a:p>
        </p:txBody>
      </p:sp>
      <p:grpSp>
        <p:nvGrpSpPr>
          <p:cNvPr id="13316" name="Группа 1"/>
          <p:cNvGrpSpPr>
            <a:grpSpLocks/>
          </p:cNvGrpSpPr>
          <p:nvPr/>
        </p:nvGrpSpPr>
        <p:grpSpPr bwMode="auto">
          <a:xfrm>
            <a:off x="-889000" y="-374650"/>
            <a:ext cx="3698875" cy="3698875"/>
            <a:chOff x="20637" y="56529"/>
            <a:chExt cx="3698876" cy="3698875"/>
          </a:xfrm>
        </p:grpSpPr>
        <p:sp>
          <p:nvSpPr>
            <p:cNvPr id="13320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3321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22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3323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24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3317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271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1143000"/>
            <a:ext cx="5143500" cy="5310188"/>
          </a:xfrm>
        </p:spPr>
        <p:txBody>
          <a:bodyPr/>
          <a:lstStyle/>
          <a:p>
            <a:pPr>
              <a:defRPr/>
            </a:pPr>
            <a:r>
              <a:rPr lang="ru-RU" altLang="ru-RU" sz="1600" b="1" dirty="0">
                <a:solidFill>
                  <a:srgbClr val="0070C0"/>
                </a:solidFill>
              </a:rPr>
              <a:t>«Трансфер образовательных технологий»</a:t>
            </a:r>
          </a:p>
          <a:p>
            <a:pPr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Титова Юлия Владимировна</a:t>
            </a:r>
          </a:p>
          <a:p>
            <a:pPr marL="266700" indent="0">
              <a:buFontTx/>
              <a:buNone/>
              <a:defRPr/>
            </a:pPr>
            <a:r>
              <a:rPr lang="ru-RU" altLang="ru-RU" sz="1400" i="1" dirty="0">
                <a:cs typeface="Arial" panose="020B0604020202020204" pitchFamily="34" charset="0"/>
              </a:rPr>
              <a:t>2 смена, дистанционно (чет./нечет.)</a:t>
            </a:r>
            <a:endParaRPr lang="ru-RU" altLang="ru-RU" sz="14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66700" indent="0">
              <a:buFontTx/>
              <a:buNone/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 Наука</a:t>
            </a:r>
          </a:p>
          <a:p>
            <a:pPr>
              <a:defRPr/>
            </a:pPr>
            <a:r>
              <a:rPr lang="ru-RU" altLang="ru-RU" sz="1400" b="1" i="1" u="sng" dirty="0">
                <a:cs typeface="Arial" panose="020B0604020202020204" pitchFamily="34" charset="0"/>
              </a:rPr>
              <a:t>Модуль 1. </a:t>
            </a:r>
            <a:r>
              <a:rPr lang="ru-RU" sz="1400" b="1" dirty="0">
                <a:cs typeface="Arial" panose="020B0604020202020204" pitchFamily="34" charset="0"/>
              </a:rPr>
              <a:t>Методология научной деятельности </a:t>
            </a:r>
            <a:br>
              <a:rPr lang="ru-RU" sz="1400" b="1" dirty="0">
                <a:cs typeface="Arial" panose="020B0604020202020204" pitchFamily="34" charset="0"/>
              </a:rPr>
            </a:br>
            <a:r>
              <a:rPr lang="ru-RU" altLang="ru-RU" sz="1400" i="1" dirty="0"/>
              <a:t>(18 ч)</a:t>
            </a:r>
            <a:endParaRPr lang="ru-RU" sz="14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1.1. </a:t>
            </a:r>
            <a:r>
              <a:rPr lang="ru-RU" sz="1400" dirty="0">
                <a:cs typeface="Arial" panose="020B0604020202020204" pitchFamily="34" charset="0"/>
              </a:rPr>
              <a:t>Постановка научной проблемы и гипотезы</a:t>
            </a:r>
            <a:endParaRPr lang="ru-RU" sz="105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1.2. </a:t>
            </a:r>
            <a:r>
              <a:rPr lang="ru-RU" sz="1400" dirty="0">
                <a:cs typeface="Arial" panose="020B0604020202020204" pitchFamily="34" charset="0"/>
              </a:rPr>
              <a:t>Поиск и анализ публикаций в научных базах данных</a:t>
            </a:r>
            <a:endParaRPr lang="ru-RU" sz="105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1.3. </a:t>
            </a:r>
            <a:r>
              <a:rPr lang="ru-RU" sz="1400" dirty="0">
                <a:cs typeface="Arial" panose="020B0604020202020204" pitchFamily="34" charset="0"/>
              </a:rPr>
              <a:t>Проектирование дизайна исследования</a:t>
            </a:r>
            <a:endParaRPr lang="ru-RU" sz="105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1.4. </a:t>
            </a:r>
            <a:r>
              <a:rPr lang="ru-RU" sz="1400" dirty="0">
                <a:cs typeface="Arial" panose="020B0604020202020204" pitchFamily="34" charset="0"/>
              </a:rPr>
              <a:t>Обработка и интерпретация полученных результатов исследования</a:t>
            </a:r>
            <a:endParaRPr lang="ru-RU" sz="105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1.5. </a:t>
            </a:r>
            <a:r>
              <a:rPr lang="ru-RU" sz="1400" dirty="0">
                <a:cs typeface="Arial" panose="020B0604020202020204" pitchFamily="34" charset="0"/>
              </a:rPr>
              <a:t>Описание результатов исследования в статьях и научных докладах</a:t>
            </a:r>
            <a:endParaRPr lang="ru-RU" sz="105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050" dirty="0">
                <a:cs typeface="Arial" panose="020B0604020202020204" pitchFamily="34" charset="0"/>
              </a:rPr>
              <a:t> </a:t>
            </a:r>
            <a:r>
              <a:rPr lang="ru-RU" sz="1400" b="1" i="1" u="sng" dirty="0">
                <a:cs typeface="Arial" panose="020B0604020202020204" pitchFamily="34" charset="0"/>
              </a:rPr>
              <a:t>Модуль 2. </a:t>
            </a:r>
            <a:r>
              <a:rPr lang="ru-RU" sz="1400" b="1" dirty="0">
                <a:cs typeface="Arial" panose="020B0604020202020204" pitchFamily="34" charset="0"/>
              </a:rPr>
              <a:t>Управление научными проектами в организациях высшего образования </a:t>
            </a:r>
            <a:r>
              <a:rPr lang="ru-RU" altLang="ru-RU" sz="1400" i="1" dirty="0"/>
              <a:t>(18 ч)</a:t>
            </a:r>
            <a:endParaRPr lang="ru-RU" sz="1400" b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2.1. </a:t>
            </a:r>
            <a:r>
              <a:rPr lang="ru-RU" sz="1400" dirty="0">
                <a:cs typeface="Arial" panose="020B0604020202020204" pitchFamily="34" charset="0"/>
              </a:rPr>
              <a:t>Методы проектного управления как стимул обеспечения высоких результатов научных исследований</a:t>
            </a:r>
          </a:p>
          <a:p>
            <a:pPr>
              <a:defRPr/>
            </a:pPr>
            <a:r>
              <a:rPr lang="ru-RU" sz="1400" b="1" dirty="0">
                <a:cs typeface="Arial" panose="020B0604020202020204" pitchFamily="34" charset="0"/>
              </a:rPr>
              <a:t>2.2. </a:t>
            </a:r>
            <a:r>
              <a:rPr lang="ru-RU" sz="1400" dirty="0">
                <a:cs typeface="Arial" panose="020B0604020202020204" pitchFamily="34" charset="0"/>
              </a:rPr>
              <a:t>Специфика научного проекта, классификация научных проектов для вузов, методологические особенности управления портфелем научных проектов</a:t>
            </a:r>
            <a:endParaRPr lang="ru-RU" altLang="ru-RU" sz="1400" dirty="0"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1400" dirty="0"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1800" dirty="0"/>
          </a:p>
          <a:p>
            <a:pPr>
              <a:defRPr/>
            </a:pPr>
            <a:endParaRPr lang="ru-RU" altLang="ru-RU" sz="2000" dirty="0"/>
          </a:p>
          <a:p>
            <a:pPr>
              <a:defRPr/>
            </a:pPr>
            <a:endParaRPr lang="ru-RU" alt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0243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095375" y="1143000"/>
            <a:ext cx="5360988" cy="5214938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0070C0"/>
                </a:solidFill>
              </a:rPr>
              <a:t>«Академическое лидерство преподавателя высшей школы»</a:t>
            </a:r>
            <a:endParaRPr lang="ru-RU" altLang="ru-RU" sz="1800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ru-RU" altLang="ru-RU" sz="1800" dirty="0" err="1"/>
              <a:t>Протченко</a:t>
            </a:r>
            <a:r>
              <a:rPr lang="ru-RU" altLang="ru-RU" sz="1800" dirty="0"/>
              <a:t> Анна Владимировна</a:t>
            </a:r>
          </a:p>
          <a:p>
            <a:pPr>
              <a:buFontTx/>
              <a:buNone/>
              <a:defRPr/>
            </a:pPr>
            <a:r>
              <a:rPr lang="ru-RU" altLang="ru-RU" sz="1800" i="1" dirty="0"/>
              <a:t>2 смена, дистанционно</a:t>
            </a:r>
          </a:p>
          <a:p>
            <a:pPr>
              <a:buFontTx/>
              <a:buNone/>
              <a:defRPr/>
            </a:pPr>
            <a:r>
              <a:rPr lang="ru-RU" altLang="ru-RU" sz="1800" dirty="0"/>
              <a:t>Английский язык</a:t>
            </a:r>
          </a:p>
          <a:p>
            <a:pPr>
              <a:defRPr/>
            </a:pPr>
            <a:r>
              <a:rPr lang="ru-RU" altLang="ru-RU" sz="1800" b="1" i="1" u="sng" dirty="0"/>
              <a:t>Модуль</a:t>
            </a:r>
            <a:r>
              <a:rPr lang="en-US" altLang="ru-RU" sz="1800" b="1" i="1" u="sng" dirty="0"/>
              <a:t> 1 </a:t>
            </a:r>
            <a:r>
              <a:rPr lang="ru-RU" altLang="ru-RU" sz="1800" b="1" i="1" u="sng" dirty="0"/>
              <a:t>. </a:t>
            </a:r>
            <a:r>
              <a:rPr lang="en-US" altLang="ru-RU" sz="1800" b="1" dirty="0"/>
              <a:t>English for Business and Science</a:t>
            </a:r>
            <a:r>
              <a:rPr lang="ru-RU" altLang="ru-RU" sz="1800" b="1" dirty="0"/>
              <a:t> </a:t>
            </a:r>
            <a:r>
              <a:rPr lang="ru-RU" altLang="ru-RU" sz="1800" i="1" dirty="0"/>
              <a:t>(18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   </a:t>
            </a:r>
            <a:r>
              <a:rPr lang="ru-RU" altLang="ru-RU" sz="1800" b="1" dirty="0"/>
              <a:t>Раздел 1.</a:t>
            </a:r>
            <a:r>
              <a:rPr lang="ru-RU" altLang="ru-RU" sz="1800" dirty="0"/>
              <a:t> Составление аннотаций к научным статьям на английском языке</a:t>
            </a:r>
          </a:p>
          <a:p>
            <a:pPr marL="266700" indent="0">
              <a:buFontTx/>
              <a:buNone/>
              <a:defRPr/>
            </a:pPr>
            <a:r>
              <a:rPr lang="ru-RU" altLang="ru-RU" sz="1800" b="1" dirty="0"/>
              <a:t>   Раздел 2.  </a:t>
            </a:r>
            <a:r>
              <a:rPr lang="ru-RU" altLang="ru-RU" sz="1800" dirty="0"/>
              <a:t>Реферирование научных статей из БД по специальности на английском языке</a:t>
            </a:r>
          </a:p>
          <a:p>
            <a:pPr>
              <a:defRPr/>
            </a:pPr>
            <a:r>
              <a:rPr lang="ru-RU" altLang="ru-RU" sz="1800" b="1" i="1" u="sng" dirty="0"/>
              <a:t>Модуль 2.   </a:t>
            </a:r>
            <a:r>
              <a:rPr lang="en-US" altLang="ru-RU" sz="1800" b="1" i="1" dirty="0"/>
              <a:t>Applied English</a:t>
            </a:r>
            <a:r>
              <a:rPr lang="ru-RU" altLang="ru-RU" sz="1800" b="1" i="1" dirty="0"/>
              <a:t> </a:t>
            </a:r>
            <a:r>
              <a:rPr lang="ru-RU" altLang="ru-RU" sz="1800" i="1" dirty="0"/>
              <a:t>(18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   </a:t>
            </a:r>
            <a:r>
              <a:rPr lang="ru-RU" altLang="ru-RU" sz="1800" b="1" dirty="0"/>
              <a:t>Раздел 1. </a:t>
            </a:r>
            <a:r>
              <a:rPr lang="en-US" altLang="ru-RU" sz="1800" dirty="0"/>
              <a:t>Successful</a:t>
            </a:r>
            <a:r>
              <a:rPr lang="ru-RU" altLang="ru-RU" sz="1800" dirty="0"/>
              <a:t> </a:t>
            </a:r>
            <a:r>
              <a:rPr lang="en-US" altLang="ru-RU" sz="1800" dirty="0"/>
              <a:t>Presentation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   </a:t>
            </a:r>
            <a:r>
              <a:rPr lang="ru-RU" altLang="ru-RU" sz="1800" b="1" dirty="0"/>
              <a:t>Раздел 2. </a:t>
            </a:r>
            <a:r>
              <a:rPr lang="ru-RU" altLang="ru-RU" sz="1800" dirty="0"/>
              <a:t>Академическое выступление на английском языке</a:t>
            </a:r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-528638" y="-349250"/>
            <a:ext cx="3698876" cy="3698875"/>
            <a:chOff x="20637" y="56529"/>
            <a:chExt cx="3698876" cy="3698875"/>
          </a:xfrm>
        </p:grpSpPr>
        <p:sp>
          <p:nvSpPr>
            <p:cNvPr id="15368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5369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5370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5371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5372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247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743700" y="1143000"/>
            <a:ext cx="4852988" cy="5000625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rgbClr val="0070C0"/>
                </a:solidFill>
              </a:rPr>
              <a:t>«Академическое лидерство преподавателя высшей школы»</a:t>
            </a:r>
            <a:endParaRPr lang="ru-RU" altLang="ru-RU" sz="2000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ru-RU" altLang="ru-RU" sz="2000" dirty="0" err="1"/>
              <a:t>Буканова</a:t>
            </a:r>
            <a:r>
              <a:rPr lang="ru-RU" altLang="ru-RU" sz="2000" dirty="0"/>
              <a:t> Юлия Владимировна</a:t>
            </a:r>
          </a:p>
          <a:p>
            <a:pPr>
              <a:buFontTx/>
              <a:buNone/>
              <a:defRPr/>
            </a:pPr>
            <a:r>
              <a:rPr lang="ru-RU" altLang="ru-RU" sz="2000" i="1" dirty="0"/>
              <a:t>1 смена (чет./нечет.), дистанционно</a:t>
            </a:r>
            <a:endParaRPr lang="ru-RU" altLang="ru-RU" sz="2000" dirty="0"/>
          </a:p>
          <a:p>
            <a:pPr>
              <a:buFontTx/>
              <a:buNone/>
              <a:defRPr/>
            </a:pPr>
            <a:r>
              <a:rPr lang="en-US" altLang="ru-RU" sz="2000" dirty="0"/>
              <a:t>IT</a:t>
            </a:r>
            <a:r>
              <a:rPr lang="ru-RU" altLang="ru-RU" sz="2000" dirty="0"/>
              <a:t>-технологии</a:t>
            </a:r>
          </a:p>
          <a:p>
            <a:pPr>
              <a:buFontTx/>
              <a:buNone/>
              <a:defRPr/>
            </a:pPr>
            <a:endParaRPr lang="ru-RU" altLang="ru-RU" sz="2000" dirty="0"/>
          </a:p>
          <a:p>
            <a:pPr>
              <a:buFontTx/>
              <a:buNone/>
              <a:defRPr/>
            </a:pPr>
            <a:r>
              <a:rPr lang="ru-RU" altLang="ru-RU" sz="2000" b="1" i="1" u="sng" dirty="0"/>
              <a:t>Модуль.</a:t>
            </a:r>
            <a:r>
              <a:rPr lang="ru-RU" altLang="ru-RU" sz="2000" b="1" i="1" dirty="0"/>
              <a:t>  </a:t>
            </a:r>
            <a:r>
              <a:rPr lang="ru-RU" altLang="ru-RU" sz="2000" b="1" dirty="0"/>
              <a:t>Управление проектами в цифровой экономике </a:t>
            </a:r>
            <a:r>
              <a:rPr lang="ru-RU" altLang="ru-RU" sz="2000" i="1" dirty="0"/>
              <a:t>(18 ч)</a:t>
            </a:r>
            <a:endParaRPr lang="ru-RU" altLang="ru-RU" sz="2000" b="1" dirty="0"/>
          </a:p>
          <a:p>
            <a:pPr marL="266700" indent="0" algn="just">
              <a:buFontTx/>
              <a:buNone/>
              <a:defRPr/>
            </a:pPr>
            <a:r>
              <a:rPr lang="ru-RU" altLang="ru-RU" sz="2000" b="1" dirty="0"/>
              <a:t>  Раздел 1.</a:t>
            </a:r>
            <a:r>
              <a:rPr lang="ru-RU" altLang="ru-RU" sz="2000" b="1" dirty="0">
                <a:cs typeface="Times New Roman" pitchFamily="18" charset="0"/>
              </a:rPr>
              <a:t> </a:t>
            </a:r>
            <a:r>
              <a:rPr lang="ru-RU" altLang="ru-RU" sz="2000" dirty="0">
                <a:cs typeface="Times New Roman" pitchFamily="18" charset="0"/>
              </a:rPr>
              <a:t>Цифровая экономика</a:t>
            </a:r>
          </a:p>
          <a:p>
            <a:pPr marL="266700" indent="0">
              <a:buFontTx/>
              <a:buNone/>
              <a:defRPr/>
            </a:pPr>
            <a:r>
              <a:rPr lang="ru-RU" altLang="ru-RU" sz="2000" b="1" dirty="0"/>
              <a:t>  Раздел 2. </a:t>
            </a:r>
            <a:r>
              <a:rPr lang="ru-RU" altLang="ru-RU" sz="2000" dirty="0">
                <a:cs typeface="Times New Roman" pitchFamily="18" charset="0"/>
              </a:rPr>
              <a:t>Управление проектами в цифровой экономике</a:t>
            </a:r>
            <a:endParaRPr lang="ru-RU" altLang="ru-RU" sz="20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ChangeArrowheads="1"/>
          </p:cNvSpPr>
          <p:nvPr>
            <p:ph type="title"/>
          </p:nvPr>
        </p:nvSpPr>
        <p:spPr>
          <a:xfrm>
            <a:off x="2381250" y="188913"/>
            <a:ext cx="9215438" cy="811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Наименование программ повышения квалификации</a:t>
            </a:r>
            <a:b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</a:br>
            <a:r>
              <a:rPr lang="ru-RU" altLang="ru-RU" sz="2400" smtClean="0">
                <a:solidFill>
                  <a:srgbClr val="004282"/>
                </a:solidFill>
                <a:latin typeface="Proxima Nova Bl" pitchFamily="50" charset="0"/>
              </a:rPr>
              <a:t>2021 - 2022</a:t>
            </a:r>
          </a:p>
        </p:txBody>
      </p:sp>
      <p:sp>
        <p:nvSpPr>
          <p:cNvPr id="13315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1095375" y="1000125"/>
            <a:ext cx="5000625" cy="5357813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0070C0"/>
                </a:solidFill>
              </a:rPr>
              <a:t>«</a:t>
            </a:r>
            <a:r>
              <a:rPr lang="ru-RU" altLang="ru-RU" sz="1600" b="1" dirty="0">
                <a:solidFill>
                  <a:srgbClr val="0070C0"/>
                </a:solidFill>
              </a:rPr>
              <a:t>Академическое лидерство преподавателя высшей школы»</a:t>
            </a:r>
            <a:endParaRPr lang="ru-RU" altLang="ru-RU" sz="16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altLang="ru-RU" sz="1600" dirty="0" err="1"/>
              <a:t>Вейс</a:t>
            </a:r>
            <a:r>
              <a:rPr lang="ru-RU" altLang="ru-RU" sz="1600" dirty="0"/>
              <a:t> Юлия Вячеславовна</a:t>
            </a:r>
          </a:p>
          <a:p>
            <a:pPr marL="266700" indent="0">
              <a:buFontTx/>
              <a:buNone/>
              <a:defRPr/>
            </a:pPr>
            <a:r>
              <a:rPr lang="ru-RU" altLang="ru-RU" sz="1600" dirty="0"/>
              <a:t>Экономика, менеджмент</a:t>
            </a:r>
          </a:p>
          <a:p>
            <a:pPr marL="266700" indent="0">
              <a:buFontTx/>
              <a:buNone/>
              <a:defRPr/>
            </a:pPr>
            <a:r>
              <a:rPr lang="ru-RU" altLang="ru-RU" sz="1600" i="1" dirty="0">
                <a:cs typeface="Arial" panose="020B0604020202020204" pitchFamily="34" charset="0"/>
              </a:rPr>
              <a:t>2 смена (</a:t>
            </a:r>
            <a:r>
              <a:rPr lang="ru-RU" altLang="ru-RU" sz="1600" i="1" dirty="0" err="1">
                <a:cs typeface="Arial" panose="020B0604020202020204" pitchFamily="34" charset="0"/>
              </a:rPr>
              <a:t>четн</a:t>
            </a:r>
            <a:r>
              <a:rPr lang="ru-RU" altLang="ru-RU" sz="1600" i="1" dirty="0">
                <a:cs typeface="Arial" panose="020B0604020202020204" pitchFamily="34" charset="0"/>
              </a:rPr>
              <a:t>./</a:t>
            </a:r>
            <a:r>
              <a:rPr lang="ru-RU" altLang="ru-RU" sz="1600" i="1" dirty="0" err="1">
                <a:cs typeface="Arial" panose="020B0604020202020204" pitchFamily="34" charset="0"/>
              </a:rPr>
              <a:t>нечетн</a:t>
            </a:r>
            <a:r>
              <a:rPr lang="ru-RU" altLang="ru-RU" sz="1600" i="1" dirty="0">
                <a:cs typeface="Arial" panose="020B0604020202020204" pitchFamily="34" charset="0"/>
              </a:rPr>
              <a:t>.), дистанционно</a:t>
            </a:r>
          </a:p>
          <a:p>
            <a:pPr>
              <a:buFontTx/>
              <a:buNone/>
              <a:defRPr/>
            </a:pPr>
            <a:r>
              <a:rPr lang="ru-RU" altLang="ru-RU" sz="1600" b="1" i="1" u="sng" dirty="0">
                <a:cs typeface="Arial" charset="0"/>
              </a:rPr>
              <a:t>Модуль 1.  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Бизнес-планирование в образовательном процессе </a:t>
            </a:r>
            <a:r>
              <a:rPr lang="ru-RU" altLang="ru-RU" sz="1600" i="1" dirty="0"/>
              <a:t>(18 ч)</a:t>
            </a:r>
            <a:endParaRPr lang="ru-RU" altLang="ru-RU" sz="1600" b="1" dirty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i="1" dirty="0">
                <a:cs typeface="Arial" charset="0"/>
              </a:rPr>
              <a:t>Раздел</a:t>
            </a:r>
            <a:r>
              <a:rPr lang="en-US" altLang="ru-RU" sz="1600" b="1" i="1" dirty="0">
                <a:cs typeface="Arial" charset="0"/>
              </a:rPr>
              <a:t> 1</a:t>
            </a:r>
            <a:r>
              <a:rPr lang="ru-RU" altLang="ru-RU" sz="1600" b="1" i="1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altLang="ru-RU" sz="1600" dirty="0">
                <a:solidFill>
                  <a:srgbClr val="000000"/>
                </a:solidFill>
                <a:cs typeface="Arial" charset="0"/>
              </a:rPr>
              <a:t>Применение бизнес-планирования в образовательном процессе </a:t>
            </a:r>
            <a:endParaRPr lang="ru-RU" altLang="ru-RU" sz="1600" dirty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i="1" dirty="0">
                <a:cs typeface="Arial" charset="0"/>
              </a:rPr>
              <a:t>Раздел</a:t>
            </a:r>
            <a:r>
              <a:rPr lang="en-US" altLang="ru-RU" sz="1600" b="1" i="1" dirty="0">
                <a:cs typeface="Arial" charset="0"/>
              </a:rPr>
              <a:t> 2</a:t>
            </a:r>
            <a:r>
              <a:rPr lang="ru-RU" altLang="ru-RU" sz="1600" b="1" i="1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altLang="ru-RU" sz="1600" dirty="0">
                <a:solidFill>
                  <a:srgbClr val="000000"/>
                </a:solidFill>
                <a:cs typeface="Arial" charset="0"/>
              </a:rPr>
              <a:t>Основы бизнес-планирования: этапы и инструменты</a:t>
            </a:r>
          </a:p>
          <a:p>
            <a:pPr>
              <a:buFontTx/>
              <a:buNone/>
              <a:defRPr/>
            </a:pPr>
            <a:r>
              <a:rPr lang="ru-RU" altLang="ru-RU" sz="1600" b="1" i="1" u="sng" dirty="0">
                <a:cs typeface="Arial" charset="0"/>
              </a:rPr>
              <a:t>Модуль </a:t>
            </a:r>
            <a:r>
              <a:rPr lang="en-US" altLang="ru-RU" sz="1600" b="1" i="1" u="sng" dirty="0">
                <a:cs typeface="Arial" charset="0"/>
              </a:rPr>
              <a:t>2</a:t>
            </a:r>
            <a:r>
              <a:rPr lang="ru-RU" altLang="ru-RU" sz="1600" b="1" i="1" u="sng" dirty="0">
                <a:cs typeface="Arial" charset="0"/>
              </a:rPr>
              <a:t>. 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Стратегическое управление ключевыми экономическими показателями и бизнес-процессами </a:t>
            </a:r>
            <a:r>
              <a:rPr lang="ru-RU" altLang="ru-RU" sz="1600" i="1" dirty="0"/>
              <a:t>(18 ч)</a:t>
            </a:r>
            <a:endParaRPr lang="ru-RU" altLang="ru-RU" sz="1600" b="1" dirty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dirty="0">
                <a:cs typeface="Arial" charset="0"/>
              </a:rPr>
              <a:t>Раздел</a:t>
            </a:r>
            <a:r>
              <a:rPr lang="en-US" altLang="ru-RU" sz="1600" b="1" dirty="0">
                <a:cs typeface="Arial" charset="0"/>
              </a:rPr>
              <a:t> 1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altLang="ru-RU" sz="1600" dirty="0">
                <a:solidFill>
                  <a:srgbClr val="000000"/>
                </a:solidFill>
                <a:cs typeface="Arial" charset="0"/>
              </a:rPr>
              <a:t>Особенности формирования ключевых экономических показателей в образовательном процессе</a:t>
            </a:r>
            <a:endParaRPr lang="ru-RU" altLang="ru-RU" sz="1600" dirty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ru-RU" altLang="ru-RU" sz="1600" b="1" dirty="0">
                <a:cs typeface="Arial" charset="0"/>
              </a:rPr>
              <a:t>Раздел</a:t>
            </a:r>
            <a:r>
              <a:rPr lang="en-US" altLang="ru-RU" sz="1600" b="1" dirty="0">
                <a:cs typeface="Arial" charset="0"/>
              </a:rPr>
              <a:t> 2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altLang="ru-RU" sz="1600" dirty="0">
                <a:solidFill>
                  <a:srgbClr val="000000"/>
                </a:solidFill>
                <a:cs typeface="Arial" charset="0"/>
              </a:rPr>
              <a:t>Управление бизнес-процессами: основы практического применений</a:t>
            </a:r>
            <a:endParaRPr lang="ru-RU" altLang="ru-RU" sz="1600" dirty="0"/>
          </a:p>
          <a:p>
            <a:pPr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endParaRPr lang="ru-RU" altLang="ru-RU" b="1" u="sng" dirty="0"/>
          </a:p>
        </p:txBody>
      </p:sp>
      <p:grpSp>
        <p:nvGrpSpPr>
          <p:cNvPr id="16388" name="Группа 1"/>
          <p:cNvGrpSpPr>
            <a:grpSpLocks/>
          </p:cNvGrpSpPr>
          <p:nvPr/>
        </p:nvGrpSpPr>
        <p:grpSpPr bwMode="auto">
          <a:xfrm>
            <a:off x="-627063" y="-458788"/>
            <a:ext cx="3698876" cy="3698876"/>
            <a:chOff x="20637" y="56529"/>
            <a:chExt cx="3698876" cy="3698875"/>
          </a:xfrm>
        </p:grpSpPr>
        <p:sp>
          <p:nvSpPr>
            <p:cNvPr id="16392" name="Oval 2"/>
            <p:cNvSpPr>
              <a:spLocks noChangeAspect="1" noChangeArrowheads="1"/>
            </p:cNvSpPr>
            <p:nvPr/>
          </p:nvSpPr>
          <p:spPr bwMode="auto">
            <a:xfrm>
              <a:off x="20637" y="56529"/>
              <a:ext cx="3698876" cy="369887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6393" name="Oval 3"/>
            <p:cNvSpPr>
              <a:spLocks noChangeArrowheads="1"/>
            </p:cNvSpPr>
            <p:nvPr/>
          </p:nvSpPr>
          <p:spPr bwMode="auto">
            <a:xfrm>
              <a:off x="1025525" y="848692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6394" name="Oval 5"/>
            <p:cNvSpPr>
              <a:spLocks noChangeAspect="1" noChangeArrowheads="1"/>
            </p:cNvSpPr>
            <p:nvPr/>
          </p:nvSpPr>
          <p:spPr bwMode="auto">
            <a:xfrm>
              <a:off x="814387" y="632793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6395" name="Oval 6"/>
            <p:cNvSpPr>
              <a:spLocks noChangeArrowheads="1"/>
            </p:cNvSpPr>
            <p:nvPr/>
          </p:nvSpPr>
          <p:spPr bwMode="auto">
            <a:xfrm>
              <a:off x="2711451" y="3441080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6396" name="Oval 7"/>
            <p:cNvSpPr>
              <a:spLocks noChangeArrowheads="1"/>
            </p:cNvSpPr>
            <p:nvPr/>
          </p:nvSpPr>
          <p:spPr bwMode="auto">
            <a:xfrm>
              <a:off x="1847851" y="704230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/>
            </a:p>
          </p:txBody>
        </p:sp>
      </p:grpSp>
      <p:sp>
        <p:nvSpPr>
          <p:cNvPr id="16389" name="Oval 8"/>
          <p:cNvSpPr>
            <a:spLocks noChangeArrowheads="1"/>
          </p:cNvSpPr>
          <p:nvPr/>
        </p:nvSpPr>
        <p:spPr bwMode="auto">
          <a:xfrm>
            <a:off x="11334750" y="6021388"/>
            <a:ext cx="636588" cy="636587"/>
          </a:xfrm>
          <a:prstGeom prst="ellipse">
            <a:avLst/>
          </a:prstGeom>
          <a:solidFill>
            <a:srgbClr val="ED184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1550650" y="61642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3319" name="Содержимое 15"/>
          <p:cNvSpPr>
            <a:spLocks noGrp="1" noChangeArrowheads="1"/>
          </p:cNvSpPr>
          <p:nvPr>
            <p:ph sz="half" idx="2"/>
          </p:nvPr>
        </p:nvSpPr>
        <p:spPr>
          <a:xfrm>
            <a:off x="6453188" y="928688"/>
            <a:ext cx="5143500" cy="5429250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0070C0"/>
                </a:solidFill>
              </a:rPr>
              <a:t>«Академическое лидерство преподавателя высшей школы»</a:t>
            </a:r>
            <a:endParaRPr lang="ru-RU" altLang="ru-RU" sz="1800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ru-RU" altLang="ru-RU" sz="1800" dirty="0"/>
              <a:t>Педагогика высшей школы</a:t>
            </a:r>
          </a:p>
          <a:p>
            <a:pPr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r>
              <a:rPr lang="ru-RU" altLang="ru-RU" sz="1800" b="1" i="1" u="sng" dirty="0"/>
              <a:t>Модуль 1. </a:t>
            </a:r>
            <a:r>
              <a:rPr lang="ru-RU" altLang="ru-RU" sz="1800" dirty="0"/>
              <a:t>Особенности воспитания студентов технического вуза </a:t>
            </a:r>
            <a:r>
              <a:rPr lang="ru-RU" altLang="ru-RU" sz="1800" i="1" dirty="0"/>
              <a:t>(18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Климина Лариса Владимировна</a:t>
            </a:r>
          </a:p>
          <a:p>
            <a:pPr marL="266700" indent="0">
              <a:buFontTx/>
              <a:buNone/>
              <a:defRPr/>
            </a:pPr>
            <a:r>
              <a:rPr lang="ru-RU" altLang="ru-RU" sz="1600" i="1" dirty="0"/>
              <a:t>1 смена, дистанционно</a:t>
            </a:r>
          </a:p>
          <a:p>
            <a:pPr marL="266700" indent="0">
              <a:buFontTx/>
              <a:buNone/>
              <a:defRPr/>
            </a:pPr>
            <a:endParaRPr lang="ru-RU" altLang="ru-RU" sz="1800" dirty="0"/>
          </a:p>
          <a:p>
            <a:pPr>
              <a:defRPr/>
            </a:pPr>
            <a:r>
              <a:rPr lang="ru-RU" altLang="ru-RU" sz="1800" b="1" i="1" u="sng" dirty="0"/>
              <a:t>Модуль 2. </a:t>
            </a:r>
            <a:r>
              <a:rPr lang="ru-RU" altLang="ru-RU" sz="1800" dirty="0"/>
              <a:t>Образовательные технологии высшей технической школы </a:t>
            </a:r>
            <a:r>
              <a:rPr lang="ru-RU" altLang="ru-RU" sz="1800" i="1" dirty="0"/>
              <a:t>(18 ч)</a:t>
            </a:r>
            <a:endParaRPr lang="ru-RU" altLang="ru-RU" sz="1800" dirty="0"/>
          </a:p>
          <a:p>
            <a:pPr marL="266700" indent="0">
              <a:buFontTx/>
              <a:buNone/>
              <a:defRPr/>
            </a:pPr>
            <a:r>
              <a:rPr lang="ru-RU" altLang="ru-RU" sz="1800" dirty="0"/>
              <a:t>Калмыкова Ольга Юрьевна</a:t>
            </a:r>
          </a:p>
          <a:p>
            <a:pPr marL="266700" indent="0">
              <a:buFontTx/>
              <a:buNone/>
              <a:defRPr/>
            </a:pPr>
            <a:r>
              <a:rPr lang="ru-RU" altLang="ru-RU" sz="1600" i="1" dirty="0">
                <a:cs typeface="Arial" panose="020B0604020202020204" pitchFamily="34" charset="0"/>
              </a:rPr>
              <a:t>1 смена, дистанционно</a:t>
            </a:r>
          </a:p>
          <a:p>
            <a:pPr marL="266700" indent="0">
              <a:buFontTx/>
              <a:buNone/>
              <a:defRPr/>
            </a:pPr>
            <a:endParaRPr lang="ru-RU" alt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neft2011">
  <a:themeElements>
    <a:clrScheme name="prezent_shablon_Ar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_shablon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_shablon_Ar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Внутренний слайд с текстом">
  <a:themeElements>
    <a:clrScheme name="1_Внутренний слайд с текстом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Внутренний слайд с текс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marL="1588">
          <a:tabLst>
            <a:tab pos="180975" algn="l"/>
          </a:tabLst>
          <a:defRPr sz="1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1_Внутренний слайд с тексто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Rosneft2011</Template>
  <TotalTime>12875</TotalTime>
  <Words>1415</Words>
  <Application>Microsoft Office PowerPoint</Application>
  <PresentationFormat>Произвольный</PresentationFormat>
  <Paragraphs>349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Arial Black</vt:lpstr>
      <vt:lpstr>Proxima Nova Bl</vt:lpstr>
      <vt:lpstr>Wingdings</vt:lpstr>
      <vt:lpstr>Wingdings 2</vt:lpstr>
      <vt:lpstr>Proxima Nova Rg</vt:lpstr>
      <vt:lpstr>Times New Roman</vt:lpstr>
      <vt:lpstr>Rosneft2011</vt:lpstr>
      <vt:lpstr>1_Внутренний слайд с текстом</vt:lpstr>
      <vt:lpstr>Повышение квалификации профессорско-преподавательского состава СамГТУ 2021 - 2022</vt:lpstr>
      <vt:lpstr>Институт дополнительного образования СамГТУ</vt:lpstr>
      <vt:lpstr>Институт дополнительного образования СамГТУ</vt:lpstr>
      <vt:lpstr> ОБЯЗАТЕЛЬНОЕ ТРЕБОВАНИЕ: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– 2022         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Наименование программ повышения квалификации 2021 - 2022</vt:lpstr>
      <vt:lpstr>Презентация PowerPoint</vt:lpstr>
    </vt:vector>
  </TitlesOfParts>
  <Company>ОАО "НК "Роснефть"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шрифт Arial 20 pt</dc:title>
  <dc:creator>vvdolgov</dc:creator>
  <cp:lastModifiedBy>Дмитрий Самыловский</cp:lastModifiedBy>
  <cp:revision>914</cp:revision>
  <cp:lastPrinted>2014-02-17T13:03:16Z</cp:lastPrinted>
  <dcterms:created xsi:type="dcterms:W3CDTF">2012-04-03T09:51:44Z</dcterms:created>
  <dcterms:modified xsi:type="dcterms:W3CDTF">2022-02-09T12:24:28Z</dcterms:modified>
</cp:coreProperties>
</file>