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8" r:id="rId2"/>
    <p:sldId id="270" r:id="rId3"/>
    <p:sldId id="280" r:id="rId4"/>
    <p:sldId id="274" r:id="rId5"/>
    <p:sldId id="281" r:id="rId6"/>
    <p:sldId id="279" r:id="rId7"/>
    <p:sldId id="282" r:id="rId8"/>
    <p:sldId id="27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06AAB-0142-4AE4-B495-F943859E693F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0ACB5-7407-49EE-A95C-312C7DDA7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0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59c15719b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59c15719b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76dcf551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76dcf551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76dcf551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76dcf551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61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59c15719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59c15719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76dcf551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76dcf551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46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76dcf551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76dcf551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62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76dcf551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76dcf551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929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859c15719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859c15719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5397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2605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1416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6310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3712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6431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6605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7162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2662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362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9336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664848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school.ecovector-academy.com/schoolscientificeditor_Samar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25"/>
          <p:cNvGrpSpPr/>
          <p:nvPr/>
        </p:nvGrpSpPr>
        <p:grpSpPr>
          <a:xfrm>
            <a:off x="14300" y="-14300"/>
            <a:ext cx="12192000" cy="6858000"/>
            <a:chOff x="10725" y="-10725"/>
            <a:chExt cx="9144000" cy="5143500"/>
          </a:xfrm>
        </p:grpSpPr>
        <p:sp>
          <p:nvSpPr>
            <p:cNvPr id="262" name="Google Shape;262;p25"/>
            <p:cNvSpPr/>
            <p:nvPr/>
          </p:nvSpPr>
          <p:spPr>
            <a:xfrm>
              <a:off x="10725" y="-10725"/>
              <a:ext cx="9144000" cy="51435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17900" y="0"/>
              <a:ext cx="2123100" cy="2966100"/>
            </a:xfrm>
            <a:prstGeom prst="diagStripe">
              <a:avLst>
                <a:gd name="adj" fmla="val 50000"/>
              </a:avLst>
            </a:prstGeom>
            <a:solidFill>
              <a:srgbClr val="D9EAD3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 rot="10800000" flipH="1">
              <a:off x="117900" y="2036050"/>
              <a:ext cx="2031600" cy="3075300"/>
            </a:xfrm>
            <a:prstGeom prst="diagStripe">
              <a:avLst>
                <a:gd name="adj" fmla="val 50000"/>
              </a:avLst>
            </a:prstGeom>
            <a:solidFill>
              <a:srgbClr val="98DDE5"/>
            </a:solidFill>
            <a:ln w="9525" cap="flat" cmpd="sng">
              <a:solidFill>
                <a:srgbClr val="98DD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 txBox="1"/>
            <p:nvPr/>
          </p:nvSpPr>
          <p:spPr>
            <a:xfrm>
              <a:off x="1328000" y="173500"/>
              <a:ext cx="7138800" cy="15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ru" sz="3333" b="1" kern="0">
                  <a:solidFill>
                    <a:srgbClr val="98DDE5"/>
                  </a:solidFill>
                  <a:latin typeface="Arial"/>
                  <a:cs typeface="Arial"/>
                  <a:sym typeface="Arial"/>
                </a:rPr>
                <a:t>АКАДЕМИЯ “ЭКО-ВЕКТОР”</a:t>
              </a:r>
              <a:endParaRPr sz="3333" b="1" kern="0">
                <a:solidFill>
                  <a:srgbClr val="98DDE5"/>
                </a:solidFill>
                <a:latin typeface="Arial"/>
                <a:cs typeface="Arial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r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Всё, что нужно знать о публикациях в научных журналах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67" name="Google Shape;267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225" y="272598"/>
              <a:ext cx="1013575" cy="41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" name="Google Shape;268;p25"/>
          <p:cNvSpPr txBox="1"/>
          <p:nvPr/>
        </p:nvSpPr>
        <p:spPr>
          <a:xfrm>
            <a:off x="2414800" y="2300700"/>
            <a:ext cx="7599212" cy="1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ru-RU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Курс</a:t>
            </a:r>
          </a:p>
          <a:p>
            <a:pPr algn="ctr" defTabSz="1219170">
              <a:buClr>
                <a:srgbClr val="000000"/>
              </a:buClr>
              <a:buSzPts val="1100"/>
            </a:pPr>
            <a:r>
              <a:rPr lang="ru-RU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«ШКОЛА НАУЧНОГО РЕДАКТОРА»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buSzPts val="1100"/>
            </a:pP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D24C3D-02B1-4F73-A8F6-CEC3D36609ED}"/>
              </a:ext>
            </a:extLst>
          </p:cNvPr>
          <p:cNvSpPr txBox="1"/>
          <p:nvPr/>
        </p:nvSpPr>
        <p:spPr>
          <a:xfrm>
            <a:off x="3749628" y="3643498"/>
            <a:ext cx="49295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Занятия 2 потока:</a:t>
            </a:r>
          </a:p>
          <a:p>
            <a:pPr algn="ctr"/>
            <a:r>
              <a:rPr lang="ru-RU" dirty="0"/>
              <a:t>7, 9, 10 сентября 2020г с 18.00 до 20.00 </a:t>
            </a:r>
            <a:r>
              <a:rPr lang="ru-RU" dirty="0" err="1"/>
              <a:t>Мск</a:t>
            </a:r>
            <a:endParaRPr lang="ru-RU" dirty="0"/>
          </a:p>
          <a:p>
            <a:pPr algn="ctr"/>
            <a:r>
              <a:rPr lang="ru-RU" dirty="0"/>
              <a:t>14, 16 сентября 2020г с 15.00 до 17.00 </a:t>
            </a:r>
            <a:r>
              <a:rPr lang="ru-RU" dirty="0" err="1"/>
              <a:t>Мск</a:t>
            </a:r>
            <a:endParaRPr lang="ru-RU" dirty="0"/>
          </a:p>
          <a:p>
            <a:pPr algn="ctr"/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/>
          <p:nvPr/>
        </p:nvSpPr>
        <p:spPr>
          <a:xfrm flipH="1">
            <a:off x="9319642" y="5587678"/>
            <a:ext cx="2872357" cy="1270522"/>
          </a:xfrm>
          <a:prstGeom prst="rtTriangl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27"/>
          <p:cNvSpPr/>
          <p:nvPr/>
        </p:nvSpPr>
        <p:spPr>
          <a:xfrm rot="5400000">
            <a:off x="729333" y="-722678"/>
            <a:ext cx="1171200" cy="2629600"/>
          </a:xfrm>
          <a:prstGeom prst="rtTriangle">
            <a:avLst/>
          </a:prstGeom>
          <a:solidFill>
            <a:srgbClr val="D9EAD3"/>
          </a:solidFill>
          <a:ln w="952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4" name="Google Shape;2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00" y="58667"/>
            <a:ext cx="1129027" cy="4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E5D3A3-94C6-4FAC-A83C-E2176E02B7FF}"/>
              </a:ext>
            </a:extLst>
          </p:cNvPr>
          <p:cNvSpPr txBox="1"/>
          <p:nvPr/>
        </p:nvSpPr>
        <p:spPr>
          <a:xfrm>
            <a:off x="11845600" y="64593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89D491-0F56-4CD6-AC33-CC0EDE73E2E7}"/>
              </a:ext>
            </a:extLst>
          </p:cNvPr>
          <p:cNvSpPr txBox="1"/>
          <p:nvPr/>
        </p:nvSpPr>
        <p:spPr>
          <a:xfrm>
            <a:off x="1957760" y="381460"/>
            <a:ext cx="80254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ru-RU"/>
            </a:defPPr>
            <a:lvl1pPr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chemeClr val="dk1"/>
                </a:solidFill>
              </a:defRPr>
            </a:lvl1pPr>
          </a:lstStyle>
          <a:p>
            <a:r>
              <a:rPr lang="ru-RU" b="1" dirty="0"/>
              <a:t>ОБЩЕЕ ОПИСАНИЕ КУРСА «ШКОЛА НАУЧНОГО РЕДАКТОРА»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98FB1-B1CE-4AAB-8164-2A10EF861A0C}"/>
              </a:ext>
            </a:extLst>
          </p:cNvPr>
          <p:cNvSpPr txBox="1"/>
          <p:nvPr/>
        </p:nvSpPr>
        <p:spPr>
          <a:xfrm>
            <a:off x="220228" y="968696"/>
            <a:ext cx="1162537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ЦЕЛИ КУРСА</a:t>
            </a:r>
          </a:p>
          <a:p>
            <a:pPr marL="228600" indent="-228600">
              <a:buAutoNum type="arabicPeriod"/>
            </a:pPr>
            <a:r>
              <a:rPr lang="ru-RU" sz="1400" dirty="0"/>
              <a:t>Приобретение слушателями структурированного знания об основах надлежащей публикационной практики с точки зрения редактора. </a:t>
            </a:r>
          </a:p>
          <a:p>
            <a:pPr marL="228600" indent="-228600">
              <a:buAutoNum type="arabicPeriod"/>
            </a:pPr>
            <a:r>
              <a:rPr lang="ru-RU" sz="1400" dirty="0"/>
              <a:t>Ознакомление с общими вопросами функционирования современного научного журнала, принципами и правилами надлежащей публикационной и редакционной практики, организацией рецензирования и мониторинга развития научного журнала.</a:t>
            </a:r>
          </a:p>
          <a:p>
            <a:pPr marL="228600" indent="-228600">
              <a:buAutoNum type="arabicPeriod"/>
            </a:pPr>
            <a:r>
              <a:rPr lang="ru-RU" sz="1400" dirty="0"/>
              <a:t>Формирование у слушателей умений и навыков оценки качества научных материалов рукописей, их рецензирования и редактирования, критического анализа результатов внешнего рецензирования. </a:t>
            </a:r>
          </a:p>
          <a:p>
            <a:pPr marL="228600" indent="-228600">
              <a:buAutoNum type="arabicPeriod"/>
            </a:pPr>
            <a:endParaRPr lang="ru-RU" sz="1400" dirty="0"/>
          </a:p>
          <a:p>
            <a:pPr marL="228600" indent="-228600">
              <a:buAutoNum type="arabicPeriod"/>
            </a:pPr>
            <a:endParaRPr lang="ru-RU" sz="1400" dirty="0"/>
          </a:p>
          <a:p>
            <a:r>
              <a:rPr lang="ru-RU" sz="1400" b="1" dirty="0"/>
              <a:t>ЗНАНИЯ И НАВЫКИ СЛУШАТЕЛЕЙ ПО ИТОГАМ КУРСА</a:t>
            </a:r>
          </a:p>
          <a:p>
            <a:r>
              <a:rPr lang="ru-RU" sz="1400" dirty="0"/>
              <a:t>После прохождения программы Школы слушатели должны уметь: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Формулировать редакционную политику научного издания,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Квалифицировать компетенции научного редактора,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Оценивать качество рукописей,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Использовать публикационные стандарты при работе с авторами,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Определять типовые нарушения публикационной этики, инициировать процедуры этических разбирательств, обосновывать редакционные санкции,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Определять типовые нарушения правовых норм,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Организовывать процесс рецензирования, контролировать его результаты,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Оценивать эффективность редакционной деятельности.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b="1" dirty="0"/>
              <a:t>НА КОГО РАССЧИТАН КУРС</a:t>
            </a:r>
            <a:endParaRPr lang="ru-RU" sz="1400" dirty="0"/>
          </a:p>
          <a:p>
            <a:r>
              <a:rPr lang="ru-RU" sz="1400" dirty="0"/>
              <a:t>Действующие научные редакторы, научные сотрудники, преподаватели академических ВУЗов, сотрудники компаний, участвующих в исследовательских проектах.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91;p27">
            <a:extLst>
              <a:ext uri="{FF2B5EF4-FFF2-40B4-BE49-F238E27FC236}">
                <a16:creationId xmlns:a16="http://schemas.microsoft.com/office/drawing/2014/main" id="{B8E7835A-EADC-42AE-94C5-93A28817B7D6}"/>
              </a:ext>
            </a:extLst>
          </p:cNvPr>
          <p:cNvSpPr/>
          <p:nvPr/>
        </p:nvSpPr>
        <p:spPr>
          <a:xfrm flipH="1">
            <a:off x="9319642" y="5587678"/>
            <a:ext cx="2872357" cy="1270522"/>
          </a:xfrm>
          <a:prstGeom prst="rtTriangl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27"/>
          <p:cNvSpPr/>
          <p:nvPr/>
        </p:nvSpPr>
        <p:spPr>
          <a:xfrm rot="5400000">
            <a:off x="729333" y="-722678"/>
            <a:ext cx="1171200" cy="2629600"/>
          </a:xfrm>
          <a:prstGeom prst="rtTriangle">
            <a:avLst/>
          </a:prstGeom>
          <a:solidFill>
            <a:srgbClr val="D9EAD3"/>
          </a:solidFill>
          <a:ln w="952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4" name="Google Shape;2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00" y="58667"/>
            <a:ext cx="1129027" cy="4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E5D3A3-94C6-4FAC-A83C-E2176E02B7FF}"/>
              </a:ext>
            </a:extLst>
          </p:cNvPr>
          <p:cNvSpPr txBox="1"/>
          <p:nvPr/>
        </p:nvSpPr>
        <p:spPr>
          <a:xfrm>
            <a:off x="11845600" y="64593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625B43-FD01-49A0-B1EB-D26925C6AB4C}"/>
              </a:ext>
            </a:extLst>
          </p:cNvPr>
          <p:cNvSpPr txBox="1"/>
          <p:nvPr/>
        </p:nvSpPr>
        <p:spPr>
          <a:xfrm>
            <a:off x="4475825" y="331551"/>
            <a:ext cx="324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ru-RU"/>
            </a:defPPr>
            <a:lvl1pPr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chemeClr val="dk1"/>
                </a:solidFill>
              </a:defRPr>
            </a:lvl1pPr>
          </a:lstStyle>
          <a:p>
            <a:r>
              <a:rPr lang="ru-RU" b="1" dirty="0"/>
              <a:t>ПРЕПОДАВАТЕЛИ КУРСА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DB805-A09D-4B60-A576-38C84024C1F4}"/>
              </a:ext>
            </a:extLst>
          </p:cNvPr>
          <p:cNvSpPr txBox="1"/>
          <p:nvPr/>
        </p:nvSpPr>
        <p:spPr>
          <a:xfrm>
            <a:off x="1476496" y="4021970"/>
            <a:ext cx="348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Сайгитов</a:t>
            </a:r>
            <a:r>
              <a:rPr lang="ru-RU" dirty="0"/>
              <a:t> Руслан</a:t>
            </a:r>
          </a:p>
          <a:p>
            <a:r>
              <a:rPr lang="ru-RU" dirty="0"/>
              <a:t>Профессиональный научный редактор, д.м.н., </a:t>
            </a:r>
          </a:p>
          <a:p>
            <a:r>
              <a:rPr lang="ru-RU" dirty="0"/>
              <a:t>стаж более 10 лет.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A62F89-6BB0-4BF4-9427-475C557E50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06" b="-842"/>
          <a:stretch/>
        </p:blipFill>
        <p:spPr>
          <a:xfrm>
            <a:off x="7541998" y="1047565"/>
            <a:ext cx="2735114" cy="2760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50CDA-5E7F-4699-AE1B-E65F9EE76DAE}"/>
              </a:ext>
            </a:extLst>
          </p:cNvPr>
          <p:cNvSpPr txBox="1"/>
          <p:nvPr/>
        </p:nvSpPr>
        <p:spPr>
          <a:xfrm>
            <a:off x="7404971" y="4021969"/>
            <a:ext cx="348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Филиппов Юрий </a:t>
            </a:r>
          </a:p>
          <a:p>
            <a:r>
              <a:rPr lang="ru-RU" dirty="0"/>
              <a:t>Профессиональный редактор, врач, член АНРИ, </a:t>
            </a:r>
          </a:p>
          <a:p>
            <a:r>
              <a:rPr lang="ru-RU" dirty="0"/>
              <a:t>стаж более 15 лет.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24FAAF-F2B8-4CF5-89BF-B0AC9CB79E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93" b="10833"/>
          <a:stretch/>
        </p:blipFill>
        <p:spPr>
          <a:xfrm>
            <a:off x="1611950" y="1047566"/>
            <a:ext cx="2359146" cy="27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9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1"/>
          <p:cNvGrpSpPr/>
          <p:nvPr/>
        </p:nvGrpSpPr>
        <p:grpSpPr>
          <a:xfrm>
            <a:off x="0" y="15401"/>
            <a:ext cx="2629733" cy="6842700"/>
            <a:chOff x="0" y="11550"/>
            <a:chExt cx="1972300" cy="5132025"/>
          </a:xfrm>
        </p:grpSpPr>
        <p:sp>
          <p:nvSpPr>
            <p:cNvPr id="342" name="Google Shape;342;p31"/>
            <p:cNvSpPr/>
            <p:nvPr/>
          </p:nvSpPr>
          <p:spPr>
            <a:xfrm rot="10800000" flipH="1">
              <a:off x="0" y="432350"/>
              <a:ext cx="909900" cy="2928000"/>
            </a:xfrm>
            <a:prstGeom prst="rtTriangle">
              <a:avLst/>
            </a:prstGeom>
            <a:solidFill>
              <a:srgbClr val="98DDE5"/>
            </a:solidFill>
            <a:ln w="9525" cap="flat" cmpd="sng">
              <a:solidFill>
                <a:srgbClr val="98DD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0" y="3275775"/>
              <a:ext cx="1128600" cy="1867800"/>
            </a:xfrm>
            <a:prstGeom prst="rtTriangle">
              <a:avLst/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1"/>
            <p:cNvSpPr/>
            <p:nvPr/>
          </p:nvSpPr>
          <p:spPr>
            <a:xfrm rot="5400000">
              <a:off x="547000" y="-535350"/>
              <a:ext cx="878400" cy="1972200"/>
            </a:xfrm>
            <a:prstGeom prst="rtTriangle">
              <a:avLst/>
            </a:prstGeom>
            <a:solidFill>
              <a:srgbClr val="D9EAD3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345" name="Google Shape;345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4625" y="44000"/>
              <a:ext cx="846770" cy="3471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08C52AE-F5DC-4E0A-8282-40A4E9A93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768060"/>
              </p:ext>
            </p:extLst>
          </p:nvPr>
        </p:nvGraphicFramePr>
        <p:xfrm>
          <a:off x="1213201" y="1424053"/>
          <a:ext cx="9811385" cy="4538094"/>
        </p:xfrm>
        <a:graphic>
          <a:graphicData uri="http://schemas.openxmlformats.org/drawingml/2006/table">
            <a:tbl>
              <a:tblPr firstRow="1" firstCol="1" bandRow="1"/>
              <a:tblGrid>
                <a:gridCol w="997585">
                  <a:extLst>
                    <a:ext uri="{9D8B030D-6E8A-4147-A177-3AD203B41FA5}">
                      <a16:colId xmlns:a16="http://schemas.microsoft.com/office/drawing/2014/main" val="3450889105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724682162"/>
                    </a:ext>
                  </a:extLst>
                </a:gridCol>
                <a:gridCol w="4105910">
                  <a:extLst>
                    <a:ext uri="{9D8B030D-6E8A-4147-A177-3AD203B41FA5}">
                      <a16:colId xmlns:a16="http://schemas.microsoft.com/office/drawing/2014/main" val="924424523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3531874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5533911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ЛЕКТОР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960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ВВЕДЕНИЕ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Научный журнал (функции, организационные и финансовые модели) и научный редактор. Индикаторы журнальной деятельности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Руслан Сайгитов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35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НАДЛЕЖАЩАЯ РЕДАКЦИОННАЯ ПРАКТИКА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Редакционная политика научного журнала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Недобросовестные журналы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Стандартные редакционные процедуры: ретракция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Руслан Сайгитов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47011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РЕЦЕНЗИРОВАНИЕ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 рецензирования (система, модели и процессы), инструменты рецензирования, польза рецензирования, выбор рецензентов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Руслан Сайгитов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013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ЭЛЕКТРОННАЯ РЕДАКЦИЯ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Электронная редакция: ответы на вопросы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Юрий Филиппов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627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ПРОДВИЖЕНИЕ ЖУРНАЛА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Продвижение научного журнала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журнала для индексации в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2880" marT="121920" marB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Юрий Филиппов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531256"/>
                  </a:ext>
                </a:extLst>
              </a:tr>
            </a:tbl>
          </a:graphicData>
        </a:graphic>
      </p:graphicFrame>
      <p:sp>
        <p:nvSpPr>
          <p:cNvPr id="13" name="Google Shape;228;p22">
            <a:extLst>
              <a:ext uri="{FF2B5EF4-FFF2-40B4-BE49-F238E27FC236}">
                <a16:creationId xmlns:a16="http://schemas.microsoft.com/office/drawing/2014/main" id="{927BF2A5-AF1F-46F1-8BB2-9EF63D24A73B}"/>
              </a:ext>
            </a:extLst>
          </p:cNvPr>
          <p:cNvSpPr txBox="1"/>
          <p:nvPr/>
        </p:nvSpPr>
        <p:spPr>
          <a:xfrm>
            <a:off x="2629733" y="326020"/>
            <a:ext cx="66726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chemeClr val="dk1"/>
                </a:solidFill>
              </a:rPr>
              <a:t>ПРОГРАММА КУРСА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CE597-3873-4EF7-AD72-B8E0FC0EDA3A}"/>
              </a:ext>
            </a:extLst>
          </p:cNvPr>
          <p:cNvSpPr txBox="1"/>
          <p:nvPr/>
        </p:nvSpPr>
        <p:spPr>
          <a:xfrm>
            <a:off x="11845600" y="64593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9C41F6-398C-4DE6-814F-AA6AE4975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690" y="1045105"/>
            <a:ext cx="3049918" cy="5196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Google Shape;291;p27">
            <a:extLst>
              <a:ext uri="{FF2B5EF4-FFF2-40B4-BE49-F238E27FC236}">
                <a16:creationId xmlns:a16="http://schemas.microsoft.com/office/drawing/2014/main" id="{38156F88-8924-49B5-9FD0-22721CE8DAC9}"/>
              </a:ext>
            </a:extLst>
          </p:cNvPr>
          <p:cNvSpPr/>
          <p:nvPr/>
        </p:nvSpPr>
        <p:spPr>
          <a:xfrm flipH="1">
            <a:off x="9319642" y="5587678"/>
            <a:ext cx="2872357" cy="1270522"/>
          </a:xfrm>
          <a:prstGeom prst="rtTriangl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27"/>
          <p:cNvSpPr/>
          <p:nvPr/>
        </p:nvSpPr>
        <p:spPr>
          <a:xfrm rot="5400000">
            <a:off x="729333" y="-722678"/>
            <a:ext cx="1171200" cy="2629600"/>
          </a:xfrm>
          <a:prstGeom prst="rtTriangle">
            <a:avLst/>
          </a:prstGeom>
          <a:solidFill>
            <a:srgbClr val="D9EAD3"/>
          </a:solidFill>
          <a:ln w="952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4" name="Google Shape;29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500" y="58667"/>
            <a:ext cx="1129027" cy="4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E5D3A3-94C6-4FAC-A83C-E2176E02B7FF}"/>
              </a:ext>
            </a:extLst>
          </p:cNvPr>
          <p:cNvSpPr txBox="1"/>
          <p:nvPr/>
        </p:nvSpPr>
        <p:spPr>
          <a:xfrm>
            <a:off x="11845600" y="64593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EBFC5-9BE0-4883-A740-72C5F27C2446}"/>
              </a:ext>
            </a:extLst>
          </p:cNvPr>
          <p:cNvSpPr txBox="1"/>
          <p:nvPr/>
        </p:nvSpPr>
        <p:spPr>
          <a:xfrm>
            <a:off x="4069483" y="331551"/>
            <a:ext cx="414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КАК БУДУТ ПРОХОДИТЬ ЗАНЯТИЯ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B57E0-C58D-4FD9-861A-FFD1E52471DF}"/>
              </a:ext>
            </a:extLst>
          </p:cNvPr>
          <p:cNvSpPr txBox="1"/>
          <p:nvPr/>
        </p:nvSpPr>
        <p:spPr>
          <a:xfrm>
            <a:off x="458165" y="1120925"/>
            <a:ext cx="50493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dirty="0"/>
              <a:t>ФОРМАТ ПРОХОЖДЕНИЯ КУРСА</a:t>
            </a:r>
          </a:p>
          <a:p>
            <a:r>
              <a:rPr lang="ru-RU" b="0" dirty="0"/>
              <a:t>Очное, онлайн.</a:t>
            </a:r>
          </a:p>
          <a:p>
            <a:endParaRPr lang="ru-RU" b="0" dirty="0"/>
          </a:p>
          <a:p>
            <a:endParaRPr lang="ru-RU" b="0" dirty="0"/>
          </a:p>
          <a:p>
            <a:r>
              <a:rPr lang="ru-RU" dirty="0"/>
              <a:t>КОЛИЧЕСТВО И ПРОДОЛЖИТЕЛЬНОСТЬ</a:t>
            </a:r>
          </a:p>
          <a:p>
            <a:r>
              <a:rPr lang="ru-RU" b="0" dirty="0"/>
              <a:t>5 занятий по 120 минут – всего 10 </a:t>
            </a:r>
            <a:r>
              <a:rPr lang="ru-RU" b="0" dirty="0" err="1"/>
              <a:t>астр.часов</a:t>
            </a:r>
            <a:endParaRPr lang="ru-RU" b="0" dirty="0"/>
          </a:p>
          <a:p>
            <a:endParaRPr lang="ru-RU" b="0" dirty="0"/>
          </a:p>
          <a:p>
            <a:r>
              <a:rPr lang="ru-RU" dirty="0"/>
              <a:t>ПЛОЩАДКА</a:t>
            </a:r>
          </a:p>
          <a:p>
            <a:r>
              <a:rPr lang="ru-RU" b="0" dirty="0"/>
              <a:t>Специализированная платформа для онлайн-курсов Академии «Эко-Вектор», которая в себя включает: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dirty="0"/>
              <a:t>Размещение полной информации о курсе: расписание занятий, описание, блок заказа Сертификата участника, возможность оставить свое мнение после курса;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0" dirty="0"/>
              <a:t>Разбивка программы курса на Модули, которые содержат: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Ссылку на занятие и пароль для входа (проходит в сервисе </a:t>
            </a:r>
            <a:r>
              <a:rPr lang="en-GB" b="0" dirty="0"/>
              <a:t>Zoom</a:t>
            </a:r>
            <a:r>
              <a:rPr lang="ru-RU" b="0" dirty="0"/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Материалы занятия для скачивания (в формате </a:t>
            </a:r>
            <a:r>
              <a:rPr lang="en-GB" b="0" dirty="0"/>
              <a:t>PDF</a:t>
            </a:r>
            <a:r>
              <a:rPr lang="en-US" b="0" dirty="0"/>
              <a:t>)</a:t>
            </a:r>
            <a:r>
              <a:rPr lang="ru-RU" b="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Задания для самостоятельной работы (при необходимости),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Тест по Модулю (на усмотрение преподавателя).</a:t>
            </a:r>
          </a:p>
          <a:p>
            <a:endParaRPr lang="ru-RU" b="0" dirty="0"/>
          </a:p>
          <a:p>
            <a:r>
              <a:rPr lang="ru-RU" b="0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502D22-1D64-4563-9DC0-DC506063F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573" y="822973"/>
            <a:ext cx="2728346" cy="5703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78BFA4F-19CC-415C-ACBB-F6FB64093D45}"/>
              </a:ext>
            </a:extLst>
          </p:cNvPr>
          <p:cNvSpPr/>
          <p:nvPr/>
        </p:nvSpPr>
        <p:spPr>
          <a:xfrm>
            <a:off x="6540474" y="6350497"/>
            <a:ext cx="3477400" cy="3858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/>
                </a:solidFill>
              </a:rPr>
              <a:t>Пример курса на платформе</a:t>
            </a:r>
          </a:p>
        </p:txBody>
      </p:sp>
    </p:spTree>
    <p:extLst>
      <p:ext uri="{BB962C8B-B14F-4D97-AF65-F5344CB8AC3E}">
        <p14:creationId xmlns:p14="http://schemas.microsoft.com/office/powerpoint/2010/main" val="98540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91;p27">
            <a:extLst>
              <a:ext uri="{FF2B5EF4-FFF2-40B4-BE49-F238E27FC236}">
                <a16:creationId xmlns:a16="http://schemas.microsoft.com/office/drawing/2014/main" id="{7FACE5C0-B5D7-4E11-A3D0-76B1E4545C77}"/>
              </a:ext>
            </a:extLst>
          </p:cNvPr>
          <p:cNvSpPr/>
          <p:nvPr/>
        </p:nvSpPr>
        <p:spPr>
          <a:xfrm flipH="1">
            <a:off x="9319642" y="5587678"/>
            <a:ext cx="2872357" cy="1270522"/>
          </a:xfrm>
          <a:prstGeom prst="rtTriangl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27"/>
          <p:cNvSpPr/>
          <p:nvPr/>
        </p:nvSpPr>
        <p:spPr>
          <a:xfrm rot="5400000">
            <a:off x="729333" y="-722678"/>
            <a:ext cx="1171200" cy="2629600"/>
          </a:xfrm>
          <a:prstGeom prst="rtTriangle">
            <a:avLst/>
          </a:prstGeom>
          <a:solidFill>
            <a:srgbClr val="D9EAD3"/>
          </a:solidFill>
          <a:ln w="952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4" name="Google Shape;2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00" y="58667"/>
            <a:ext cx="1129027" cy="4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E5D3A3-94C6-4FAC-A83C-E2176E02B7FF}"/>
              </a:ext>
            </a:extLst>
          </p:cNvPr>
          <p:cNvSpPr txBox="1"/>
          <p:nvPr/>
        </p:nvSpPr>
        <p:spPr>
          <a:xfrm>
            <a:off x="11845600" y="64593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761237-12DF-40DD-80B5-43974AED131C}"/>
              </a:ext>
            </a:extLst>
          </p:cNvPr>
          <p:cNvSpPr txBox="1"/>
          <p:nvPr/>
        </p:nvSpPr>
        <p:spPr>
          <a:xfrm>
            <a:off x="4631172" y="367563"/>
            <a:ext cx="310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b="1" dirty="0"/>
              <a:t>ИТОГОВЫЕ ДОКУМЕНТЫ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22632-1C26-415B-8230-7F2995376982}"/>
              </a:ext>
            </a:extLst>
          </p:cNvPr>
          <p:cNvSpPr txBox="1"/>
          <p:nvPr/>
        </p:nvSpPr>
        <p:spPr>
          <a:xfrm>
            <a:off x="744013" y="1701008"/>
            <a:ext cx="53491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окончании курса участники имеют возможность заказать выдачу именного Сертификата.</a:t>
            </a:r>
          </a:p>
          <a:p>
            <a:endParaRPr lang="ru-RU" dirty="0"/>
          </a:p>
          <a:p>
            <a:r>
              <a:rPr lang="ru-RU" dirty="0"/>
              <a:t>Сертификат подтверждает успешное прохождение курса участником.</a:t>
            </a:r>
          </a:p>
          <a:p>
            <a:endParaRPr lang="ru-RU" dirty="0"/>
          </a:p>
          <a:p>
            <a:r>
              <a:rPr lang="ru-RU" dirty="0"/>
              <a:t>Сертификат заверяется подписями Президента Группы Компаний «Эко-Вектор» Игорем Геннадьевичем Родиным и преподавателя курса, печатью Академии «Эко-Вектор».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010819D-2487-4A58-881B-28DFB04C4027}"/>
              </a:ext>
            </a:extLst>
          </p:cNvPr>
          <p:cNvSpPr/>
          <p:nvPr/>
        </p:nvSpPr>
        <p:spPr>
          <a:xfrm>
            <a:off x="7090533" y="5527444"/>
            <a:ext cx="3477400" cy="3858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/>
                </a:solidFill>
              </a:rPr>
              <a:t>Образец Сертификата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521DE0-D921-4CF2-9506-BEB4640A7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592" y="1111175"/>
            <a:ext cx="3059282" cy="43189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84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91;p27">
            <a:extLst>
              <a:ext uri="{FF2B5EF4-FFF2-40B4-BE49-F238E27FC236}">
                <a16:creationId xmlns:a16="http://schemas.microsoft.com/office/drawing/2014/main" id="{780C1492-E64C-42E0-8FEC-3A2EA9DAD2BA}"/>
              </a:ext>
            </a:extLst>
          </p:cNvPr>
          <p:cNvSpPr/>
          <p:nvPr/>
        </p:nvSpPr>
        <p:spPr>
          <a:xfrm flipH="1">
            <a:off x="9319642" y="5587678"/>
            <a:ext cx="2872357" cy="1270522"/>
          </a:xfrm>
          <a:prstGeom prst="rtTriangl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27"/>
          <p:cNvSpPr/>
          <p:nvPr/>
        </p:nvSpPr>
        <p:spPr>
          <a:xfrm rot="5400000">
            <a:off x="729333" y="-722678"/>
            <a:ext cx="1171200" cy="2629600"/>
          </a:xfrm>
          <a:prstGeom prst="rtTriangle">
            <a:avLst/>
          </a:prstGeom>
          <a:solidFill>
            <a:srgbClr val="D9EAD3"/>
          </a:solidFill>
          <a:ln w="952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4" name="Google Shape;2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00" y="58667"/>
            <a:ext cx="1129027" cy="4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E5D3A3-94C6-4FAC-A83C-E2176E02B7FF}"/>
              </a:ext>
            </a:extLst>
          </p:cNvPr>
          <p:cNvSpPr txBox="1"/>
          <p:nvPr/>
        </p:nvSpPr>
        <p:spPr>
          <a:xfrm>
            <a:off x="11845600" y="64593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9BF75-842B-4A0A-BB71-A67E00C9A06B}"/>
              </a:ext>
            </a:extLst>
          </p:cNvPr>
          <p:cNvSpPr txBox="1"/>
          <p:nvPr/>
        </p:nvSpPr>
        <p:spPr>
          <a:xfrm>
            <a:off x="4631172" y="367563"/>
            <a:ext cx="297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b="1" dirty="0"/>
              <a:t>КАК ПРИНЯТЬ УЧАСТИЕ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6F585-3E6B-4692-8FDE-0BD0B3D54A42}"/>
              </a:ext>
            </a:extLst>
          </p:cNvPr>
          <p:cNvSpPr txBox="1"/>
          <p:nvPr/>
        </p:nvSpPr>
        <p:spPr>
          <a:xfrm>
            <a:off x="477279" y="1241783"/>
            <a:ext cx="11565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dirty="0"/>
              <a:t>Зарегистрироваться по ссылке: </a:t>
            </a:r>
            <a:r>
              <a:rPr lang="en-US" dirty="0">
                <a:hlinkClick r:id="rId4"/>
              </a:rPr>
              <a:t>https://school.ecovector-academy.com/schoolscientificeditor_Samara</a:t>
            </a:r>
            <a:endParaRPr lang="ru-RU" dirty="0"/>
          </a:p>
          <a:p>
            <a:pPr marL="342900" lvl="0" indent="-342900">
              <a:buAutoNum type="arabicPeriod"/>
            </a:pPr>
            <a:r>
              <a:rPr lang="ru-RU" dirty="0"/>
              <a:t>Подтвердить </a:t>
            </a:r>
            <a:r>
              <a:rPr lang="en-GB" dirty="0"/>
              <a:t>e</a:t>
            </a:r>
            <a:r>
              <a:rPr lang="ru-RU" dirty="0"/>
              <a:t>-</a:t>
            </a:r>
            <a:r>
              <a:rPr lang="en-GB" dirty="0"/>
              <a:t>mail </a:t>
            </a:r>
            <a:r>
              <a:rPr lang="ru-RU" dirty="0"/>
              <a:t>из письма (придет на почту после регистрации на курс, если слушатель регистрируется на платформе впервые)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E731A-48C8-4956-8411-122C2461C20A}"/>
              </a:ext>
            </a:extLst>
          </p:cNvPr>
          <p:cNvSpPr txBox="1"/>
          <p:nvPr/>
        </p:nvSpPr>
        <p:spPr>
          <a:xfrm>
            <a:off x="4233503" y="2393002"/>
            <a:ext cx="340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b="1" dirty="0"/>
              <a:t>ДАТЫ ПРОВЕДЕНИЯ КУРСА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557173-228A-4DC7-92D1-1DCC2CC278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7" b="2545"/>
          <a:stretch/>
        </p:blipFill>
        <p:spPr>
          <a:xfrm>
            <a:off x="477279" y="2990223"/>
            <a:ext cx="8520417" cy="121601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49427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2" name="Google Shape;412;p35"/>
          <p:cNvSpPr/>
          <p:nvPr/>
        </p:nvSpPr>
        <p:spPr>
          <a:xfrm rot="10800000">
            <a:off x="9457800" y="2866000"/>
            <a:ext cx="2612000" cy="3992000"/>
          </a:xfrm>
          <a:prstGeom prst="diagStripe">
            <a:avLst>
              <a:gd name="adj" fmla="val 50000"/>
            </a:avLst>
          </a:prstGeom>
          <a:solidFill>
            <a:srgbClr val="98DDE5"/>
          </a:solidFill>
          <a:ln w="9525" cap="flat" cmpd="sng">
            <a:solidFill>
              <a:srgbClr val="98DD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3" name="Google Shape;413;p35"/>
          <p:cNvSpPr/>
          <p:nvPr/>
        </p:nvSpPr>
        <p:spPr>
          <a:xfrm flipH="1">
            <a:off x="9464200" y="14267"/>
            <a:ext cx="2599200" cy="4100400"/>
          </a:xfrm>
          <a:prstGeom prst="diagStripe">
            <a:avLst>
              <a:gd name="adj" fmla="val 50000"/>
            </a:avLst>
          </a:prstGeom>
          <a:solidFill>
            <a:srgbClr val="D9EAD3"/>
          </a:solidFill>
          <a:ln w="952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4" name="Google Shape;414;p35"/>
          <p:cNvSpPr txBox="1"/>
          <p:nvPr/>
        </p:nvSpPr>
        <p:spPr>
          <a:xfrm>
            <a:off x="348267" y="231333"/>
            <a:ext cx="951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" sz="3333" b="1" kern="0">
                <a:solidFill>
                  <a:srgbClr val="98DDE5"/>
                </a:solidFill>
                <a:latin typeface="Arial"/>
                <a:cs typeface="Arial"/>
                <a:sym typeface="Arial"/>
              </a:rPr>
              <a:t>АКАДЕМИЯ “ЭКО-ВЕКТОР”</a:t>
            </a:r>
            <a:endParaRPr sz="3333" b="1" kern="0">
              <a:solidFill>
                <a:srgbClr val="98DDE5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ru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Всё, что нужно знать о публикациях в научных журналах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15" name="Google Shape;4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3100" y="160267"/>
            <a:ext cx="1129027" cy="4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B63DD-10B9-43D1-90A6-1D70076E2487}"/>
              </a:ext>
            </a:extLst>
          </p:cNvPr>
          <p:cNvSpPr txBox="1"/>
          <p:nvPr/>
        </p:nvSpPr>
        <p:spPr>
          <a:xfrm>
            <a:off x="2308193" y="3167390"/>
            <a:ext cx="542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557</Words>
  <Application>Microsoft Office PowerPoint</Application>
  <PresentationFormat>Широкоэкранный</PresentationFormat>
  <Paragraphs>110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Ирина</dc:creator>
  <cp:lastModifiedBy>Ирина Ирина</cp:lastModifiedBy>
  <cp:revision>24</cp:revision>
  <dcterms:created xsi:type="dcterms:W3CDTF">2020-07-13T12:02:49Z</dcterms:created>
  <dcterms:modified xsi:type="dcterms:W3CDTF">2020-09-02T16:54:21Z</dcterms:modified>
</cp:coreProperties>
</file>