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8" r:id="rId7"/>
    <p:sldId id="269" r:id="rId8"/>
    <p:sldId id="266" r:id="rId9"/>
    <p:sldId id="267" r:id="rId10"/>
    <p:sldId id="271" r:id="rId11"/>
    <p:sldId id="260" r:id="rId12"/>
    <p:sldId id="277" r:id="rId13"/>
    <p:sldId id="261" r:id="rId14"/>
    <p:sldId id="262" r:id="rId15"/>
    <p:sldId id="263" r:id="rId16"/>
    <p:sldId id="264" r:id="rId17"/>
    <p:sldId id="265" r:id="rId18"/>
    <p:sldId id="278" r:id="rId19"/>
    <p:sldId id="279" r:id="rId20"/>
    <p:sldId id="272" r:id="rId21"/>
    <p:sldId id="273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.ru/ru/org/managements/podgkadrupr/Pages/%D0%A4%D0%93%D0%9E%D0%A1-%D0%92%D0%9E.aspx" TargetMode="External"/><Relationship Id="rId7" Type="http://schemas.openxmlformats.org/officeDocument/2006/relationships/hyperlink" Target="https://samgtu.ru/sveden/education" TargetMode="External"/><Relationship Id="rId2" Type="http://schemas.openxmlformats.org/officeDocument/2006/relationships/hyperlink" Target="http://www.rea.ru/ru/org/managements/podgkadrupr/Documents/%D0%93%D0%98%D0%90/%D0%9F%D1%80%D0%B8%D0%BA%D0%B0%D0%B7%20%D0%9C%D0%9E%D0%9D%20%E2%84%96%20227_%D0%9F%D0%BE%D1%80%D1%8F%D0%B4%D0%BE%D0%BA%20%D0%BF%D1%80%D0%BE%D0%B2%D0%B5%D0%B4%D0%B5%D0%BD%D0%B8%D1%8F%20%D0%93%D0%98%D0%9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amgtu.ru/postgrad/postgrad-normative-documents-samgtu" TargetMode="External"/><Relationship Id="rId5" Type="http://schemas.openxmlformats.org/officeDocument/2006/relationships/hyperlink" Target="http://goo.gl/1RCqvm" TargetMode="External"/><Relationship Id="rId4" Type="http://schemas.openxmlformats.org/officeDocument/2006/relationships/hyperlink" Target="https://goo.gl/pmxDe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1164946.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7"/>
            <a:ext cx="7815290" cy="18145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итоговая аттестация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(итоговая аттестация) аспирантов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ФГБОУ ВО 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в 2019 г.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429684" cy="14954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Зам. начальника  Отдела аспирантуры и докторантуры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И.А.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Титульный лист научного доклада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8579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</a:t>
            </a:r>
            <a:br>
              <a:rPr lang="ru-RU" sz="5600" b="1" dirty="0" smtClean="0">
                <a:latin typeface="Arial" pitchFamily="34" charset="0"/>
                <a:cs typeface="Arial" pitchFamily="34" charset="0"/>
              </a:rPr>
            </a:b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учреждение высшего образования</a:t>
            </a:r>
          </a:p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«Самарский государственный технический университет»</a:t>
            </a:r>
          </a:p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Кафедра «______________________________________»</a:t>
            </a:r>
          </a:p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выпускающая кафедра 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НАУЧНЫЙ  ДОКЛАД  ОБ  ОСНОВНЫХ  РЕЗУЛЬТАТАХ  ПОДГОТОВЛЕННОЙ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 НАУЧНО-КВАЛИФИКАЦИОННОЙ РАБОТЫ (ДИССЕРТАЦИИ)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«_________________________________________________________________»</a:t>
            </a:r>
          </a:p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утвержденная  тема</a:t>
            </a: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Направление подготовки ____________________________________________________________</a:t>
            </a:r>
          </a:p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код и наименование направления</a:t>
            </a:r>
          </a:p>
          <a:p>
            <a:pPr algn="ctr">
              <a:buNone/>
            </a:pP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Направленность ____________________________________________________________________</a:t>
            </a:r>
          </a:p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наименование направленности</a:t>
            </a: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Аспирант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                          _______________________________________     _______________________________________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подпись                                                          ФИО</a:t>
            </a: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Научный руководитель ____________________________     ___________________________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подпись                                                          ФИО</a:t>
            </a: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Самара    2019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Допуск к государственной итоговой аттестации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rmAutofit/>
          </a:bodyPr>
          <a:lstStyle/>
          <a:p>
            <a:pPr marL="0"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(итоговой аттестации) допускается аспирант:</a:t>
            </a:r>
          </a:p>
          <a:p>
            <a:pPr marL="0">
              <a:buNone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имеющий академической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задолженности </a:t>
            </a:r>
          </a:p>
          <a:p>
            <a:pPr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(КЭ, все зачеты по дисциплинам, практикам, научным исследованиям); 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полном объеме выполнивший </a:t>
            </a:r>
          </a:p>
          <a:p>
            <a:pPr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индивидуальный план аспиранта;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подготовивший научно-квалификационную работу (диссертацию), которая прошла успешное обсуждение на кафедре</a:t>
            </a:r>
            <a:endParaRPr lang="ru-RU" sz="2400" dirty="0" smtClean="0"/>
          </a:p>
          <a:p>
            <a:pPr>
              <a:buFont typeface="Wingdings" pitchFamily="2" charset="2"/>
              <a:buChar char="ü"/>
              <a:defRPr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4398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Сроки проведения промежуточной аттестации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аспирантов-выпускников 2019 года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(КЭ, зачеты по дисциплинам, практикам, научным исследованиям)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января 2019 г.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января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г.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Академии строительства и архитектуры: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января 2019 г. –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января 2019 г.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Условие  допуска к КЭ: </a:t>
            </a:r>
            <a:r>
              <a:rPr lang="ru-RU" sz="2400" b="1" dirty="0" smtClean="0"/>
              <a:t>заявление аспиранта с визой научного руководителя (представить  в ОАД не позднее </a:t>
            </a:r>
            <a:r>
              <a:rPr lang="ru-RU" sz="2400" b="1" dirty="0" smtClean="0">
                <a:solidFill>
                  <a:srgbClr val="C00000"/>
                </a:solidFill>
              </a:rPr>
              <a:t>25 декабря 2018 г.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Результаты государственной  итоговой аттестации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829"/>
                <a:gridCol w="4828607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ГИА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 для принятия решения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6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Выдача диплома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окончании аспирантуры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присвоением квалификации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Исследователь.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Преподаватель – исследователь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Успешное прохождение ГИА </a:t>
                      </a:r>
                      <a:b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(положительные результаты каждого государственного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аттестационного испытания) </a:t>
                      </a:r>
                      <a:endParaRPr lang="ru-RU" sz="1400" dirty="0"/>
                    </a:p>
                  </a:txBody>
                  <a:tcPr/>
                </a:tc>
              </a:tr>
              <a:tr h="736932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Выдача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справки об обучении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сдавшие государственный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экзамен или  </a:t>
                      </a:r>
                      <a:b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представившие научный доклад об основных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результатах НКР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14" marB="45714"/>
                </a:tc>
              </a:tr>
              <a:tr h="1596700">
                <a:tc>
                  <a:txBody>
                    <a:bodyPr/>
                    <a:lstStyle/>
                    <a:p>
                      <a:pPr marL="0" indent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Перенос сроков ГИА </a:t>
                      </a:r>
                    </a:p>
                    <a:p>
                      <a:pPr marL="0" indent="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уважительной причине на срок </a:t>
                      </a:r>
                      <a:b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 месяцев после завершения ГИА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Временная нетрудоспособность аспиранта,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исполнение общественных или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государственных обязанностей,  вызов в суд,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транспортные проблемы (отмена рейса,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билетов), погодные условия или </a:t>
                      </a:r>
                    </a:p>
                    <a:p>
                      <a:pPr marL="0" indent="0"/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чрезвычайные обстоятельства, подтвержденные документами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14" marB="45714"/>
                </a:tc>
              </a:tr>
              <a:tr h="1166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Выдача заключения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диссертации в соответствии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п. 16 Положения о присуждении ученых степеней</a:t>
                      </a:r>
                    </a:p>
                    <a:p>
                      <a:pPr marL="0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Успешное прохождение ГИА </a:t>
                      </a:r>
                      <a:b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(положительные результаты каждого государственного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аттестационного испытания) 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Сроки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государственной итоговой аттестации (итоговой аттестации)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2000" b="1" u="sng" dirty="0" err="1" smtClean="0"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Государственный экзамен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мая – 2 июня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Научный доклад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июня – 30 июня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Направления Академии строительства и архитектуры:</a:t>
            </a:r>
          </a:p>
          <a:p>
            <a:pPr>
              <a:buNone/>
            </a:pP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Государственный экзамен, Научный доклад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мая – 30 июня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2019г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подготовки  к ГИА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3" y="1035811"/>
          <a:ext cx="8501094" cy="4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49"/>
                <a:gridCol w="4786345"/>
              </a:tblGrid>
              <a:tr h="3708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9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Утверждение председателя комиссии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(Приказ МОН)</a:t>
                      </a:r>
                      <a:endParaRPr lang="ru-RU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позднее 31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декабря предшествующего года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19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Утверждение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комиссий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(приказ ректора)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позднее, чем за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месяц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начала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19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Списки  аспирантов, допущенных к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ГИА </a:t>
                      </a:r>
                      <a:endParaRPr lang="ru-RU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(приказ ректора)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месяца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начала 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35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Утверждение списков аспирантов</a:t>
                      </a: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расписания, рецензентов (приказ ректора)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календарных дней </a:t>
                      </a: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экзамена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подготовки  к  ГИА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78061"/>
          <a:ext cx="8715435" cy="545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367"/>
                <a:gridCol w="4614068"/>
              </a:tblGrid>
              <a:tr h="4139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52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Проверка текстов НД системе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Антиплагиат.ВУЗ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на объем заимствования (не менее 70% оригинального текста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– отчет </a:t>
                      </a: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календарных дней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даты НД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26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Отзыв научного руководителя на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календарных дней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даты НД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58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Допуск аспиранта к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 на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основании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предзащиты НКР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заседании выпускающей кафедры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(тексты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НКР и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НД; отзыв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научного руководителя;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отчет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результатах проверки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объем заимствования;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список публикаций аспиранта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– выписка из протокола заседания кафедры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календарных дней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даты НД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подготовки  к ГИА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5"/>
          <a:ext cx="8643997" cy="538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4714907"/>
              </a:tblGrid>
              <a:tr h="3682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рецензии на 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внешняя и внутренняя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позднее, чем за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календарных дней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даты НД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13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Выдача диплома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 окончании аспирантуры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течение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рабочих дней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даты завершения ГИА</a:t>
                      </a:r>
                    </a:p>
                  </a:txBody>
                  <a:tcPr marL="68580" marR="68580" marT="0" marB="0"/>
                </a:tc>
              </a:tr>
              <a:tr h="1670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каникул после прохождения ГИА (по заявлению аспиранта) в пределах срока освоения соответствующей основной образовательной программы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подача заявления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позднее дня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представления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26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Отчисление в связи с получением образования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августа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Документы, которые представляет в ОАД аспирант: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Научный доклад;</a:t>
            </a:r>
          </a:p>
          <a:p>
            <a:r>
              <a:rPr lang="ru-RU" sz="2400" b="1" dirty="0" smtClean="0"/>
              <a:t>Список публикаций;</a:t>
            </a:r>
          </a:p>
          <a:p>
            <a:r>
              <a:rPr lang="ru-RU" sz="2400" b="1" dirty="0" smtClean="0"/>
              <a:t>Выписка из протокола заседания кафедры о допуске к представлению научного доклада (НД);</a:t>
            </a:r>
          </a:p>
          <a:p>
            <a:r>
              <a:rPr lang="ru-RU" sz="2400" b="1" dirty="0" smtClean="0"/>
              <a:t>Заявление о самостоятельном характере выполнения НКР и НД;</a:t>
            </a:r>
          </a:p>
          <a:p>
            <a:r>
              <a:rPr lang="ru-RU" sz="2400" b="1" dirty="0" smtClean="0"/>
              <a:t>Отчет о проверке НД на объем заимствования;</a:t>
            </a:r>
          </a:p>
          <a:p>
            <a:r>
              <a:rPr lang="ru-RU" sz="2400" b="1" dirty="0" smtClean="0"/>
              <a:t>Отзыв научного руководителя на НД;</a:t>
            </a:r>
          </a:p>
          <a:p>
            <a:r>
              <a:rPr lang="ru-RU" sz="2400" b="1" dirty="0" smtClean="0"/>
              <a:t>2 рецензии на НД;</a:t>
            </a:r>
          </a:p>
          <a:p>
            <a:r>
              <a:rPr lang="ru-RU" sz="2400" b="1" dirty="0" smtClean="0"/>
              <a:t>Заключение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Документы, которые представляет в ОАД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секретарь ГЭК (ЭК):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55455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Протокол ГЭК (ЭК) с листами ответов;</a:t>
            </a:r>
          </a:p>
          <a:p>
            <a:r>
              <a:rPr lang="ru-RU" sz="2400" b="1" dirty="0" smtClean="0"/>
              <a:t>Протокол представления НД;</a:t>
            </a:r>
          </a:p>
          <a:p>
            <a:r>
              <a:rPr lang="ru-RU" sz="2400" b="1" dirty="0" smtClean="0"/>
              <a:t>Заключение председателя о процедуре проведения ГЭК (ЭК);</a:t>
            </a:r>
          </a:p>
          <a:p>
            <a:r>
              <a:rPr lang="ru-RU" sz="2400" b="1" dirty="0" smtClean="0"/>
              <a:t>Заключение председателя о </a:t>
            </a:r>
            <a:r>
              <a:rPr lang="ru-RU" sz="2400" b="1" dirty="0" smtClean="0"/>
              <a:t>процедуре представления НД;</a:t>
            </a:r>
          </a:p>
          <a:p>
            <a:r>
              <a:rPr lang="ru-RU" sz="2400" b="1" dirty="0" smtClean="0"/>
              <a:t>Отчет председателя о работе ГЭК (ЭК)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28575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latin typeface="Arial" charset="0"/>
                <a:ea typeface="맑은 고딕" pitchFamily="34" charset="-127"/>
                <a:cs typeface="Arial" charset="0"/>
              </a:rPr>
              <a:t> Нормативные документы, регулирующие порядок проведения ГИА</a:t>
            </a:r>
            <a:endParaRPr lang="ru-RU" sz="2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571480"/>
          <a:ext cx="4138642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4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Нормативные документы 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Минобрнауки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Правительства РФ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44447">
                <a:tc>
                  <a:txBody>
                    <a:bodyPr/>
                    <a:lstStyle/>
                    <a:p>
                      <a:pPr lvl="0"/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Приказ </a:t>
                      </a:r>
                      <a:r>
                        <a:rPr lang="ru-RU" sz="1400" b="1" u="non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Минобрнауки</a:t>
                      </a: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 РФ от 18.03.2016 №227 </a:t>
                      </a:r>
                      <a:endParaRPr lang="ru-RU" sz="1400" b="1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 утверждении Порядка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государственной </a:t>
                      </a:r>
                    </a:p>
                    <a:p>
                      <a:pPr lvl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итоговой аттестации по образовательным программам высшего образования – программам подготовки научно-педагогических кадров в аспирантуре (адъюнктуре), программам ординатуры, программам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ассистентуры-стажировки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</a:txBody>
                  <a:tcPr marL="91438" marR="91438" marT="45722" marB="45722"/>
                </a:tc>
              </a:tr>
              <a:tr h="969118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Федеральные государственные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образовательные стандарты высшего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образования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(уровень подготовки кадров 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высшей квалификации)</a:t>
                      </a:r>
                    </a:p>
                  </a:txBody>
                  <a:tcPr marL="91438" marR="91438" marT="45722" marB="45722"/>
                </a:tc>
              </a:tr>
              <a:tr h="1041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Приказ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Минобрнауки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 РФ от 13.02.2014 №112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«Об утверждении Порядка заполнения, учета и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выдачи документов о высшем образовании и о квалификации и их дубликатов»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91438" marR="91438" marT="45722" marB="45722"/>
                </a:tc>
              </a:tr>
              <a:tr h="111076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Положение о присуждении ученых степеней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утвержденное постановлением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Правительства РФ от 24.09.2013 г. N 842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8" marR="91438" marT="45722" marB="45722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00562" y="571480"/>
          <a:ext cx="442915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</a:tblGrid>
              <a:tr h="4439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Локальные нормативные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СамГТУ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16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Положение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 порядке проведения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государст-венной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итоговой аттестации (итоговой аттестации) по программам подготовки научно-педагогических кадров в аспирантуре ФГБОУ ВО «</a:t>
                      </a:r>
                      <a:r>
                        <a:rPr lang="ru-RU" sz="1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СамГТУ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» от 30.11.2016 №П-250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https://samgtu.ru/postgrad/postgrad-normative-documents-samgtu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3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Учебные планы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подготовки аспирантов</a:t>
                      </a:r>
                    </a:p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Программа государственной итоговой аттестации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 образовательным программам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СамГТУ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https://samgtu.ru/sveden/education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1212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Положение о заполнении, учете, выдаче и хранении документов о высшем образовании и о квалификации и их дубликатов от  02.09.2016 г. №П-235 с изменениями от 05.04.2017 г. 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П-268   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https://samgtu.ru/documents/documents-polozheniya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hlinkClick r:id="rId7"/>
                      </a:endParaRPr>
                    </a:p>
                  </a:txBody>
                  <a:tcPr/>
                </a:tc>
              </a:tr>
              <a:tr h="14988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Регламент организации деятельности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диссертационных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советов и структурных подразделений 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СамГТУ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части аттестации научных и научно-педагогических работников от 29.06.2018 г. № П-378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hlinkClick r:id="rId6"/>
                        </a:rPr>
                        <a:t>https://samgtu.ru/postgrad/postgrad-normative-documents-samgtu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1826" t="13004" r="22992" b="17216"/>
          <a:stretch>
            <a:fillRect/>
          </a:stretch>
        </p:blipFill>
        <p:spPr bwMode="auto">
          <a:xfrm>
            <a:off x="428596" y="285728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Диплом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 окончании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аспирантуры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обязательные для внесения сведения):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48311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Направление </a:t>
            </a:r>
            <a:r>
              <a:rPr lang="ru-RU" sz="2400" b="1" dirty="0" smtClean="0"/>
              <a:t>подготовки;</a:t>
            </a:r>
            <a:endParaRPr lang="ru-RU" sz="2400" b="1" dirty="0" smtClean="0"/>
          </a:p>
          <a:p>
            <a:r>
              <a:rPr lang="ru-RU" sz="2400" b="1" dirty="0" smtClean="0"/>
              <a:t>Наименование дисциплин, практик, выполненных научных исследований с указанием трудоемкости и </a:t>
            </a:r>
            <a:r>
              <a:rPr lang="ru-RU" sz="2400" b="1" dirty="0" smtClean="0"/>
              <a:t>оценок;</a:t>
            </a:r>
            <a:endParaRPr lang="ru-RU" sz="2400" b="1" dirty="0" smtClean="0"/>
          </a:p>
          <a:p>
            <a:r>
              <a:rPr lang="ru-RU" sz="2400" b="1" dirty="0" smtClean="0"/>
              <a:t>Аттестационные испытания с оценками: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государственный экзамен (итоговый экзамен);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научный доклад об основных результатах подготовленной научно-квалификационной работы (диссертации)  </a:t>
            </a:r>
            <a:r>
              <a:rPr lang="ru-RU" sz="2400" b="1" u="sng" dirty="0" smtClean="0">
                <a:solidFill>
                  <a:srgbClr val="C00000"/>
                </a:solidFill>
              </a:rPr>
              <a:t>с указанием темы</a:t>
            </a:r>
          </a:p>
          <a:p>
            <a:pPr>
              <a:buFont typeface="Wingdings" pitchFamily="2" charset="2"/>
              <a:buChar char="ü"/>
            </a:pPr>
            <a:endParaRPr lang="ru-RU" sz="2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398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700" b="1" dirty="0" smtClean="0">
                <a:solidFill>
                  <a:srgbClr val="1F497D">
                    <a:lumMod val="75000"/>
                  </a:srgbClr>
                </a:solidFill>
              </a:rPr>
              <a:t>Диплом </a:t>
            </a:r>
            <a:r>
              <a:rPr lang="ru-RU" sz="2700" b="1" dirty="0" smtClean="0">
                <a:solidFill>
                  <a:srgbClr val="1F497D">
                    <a:lumMod val="75000"/>
                  </a:srgbClr>
                </a:solidFill>
              </a:rPr>
              <a:t>об окончании аспирантуры</a:t>
            </a:r>
            <a:br>
              <a:rPr lang="ru-RU" sz="2700" b="1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700" b="1" dirty="0" smtClean="0">
                <a:solidFill>
                  <a:srgbClr val="1F497D">
                    <a:lumMod val="75000"/>
                  </a:srgbClr>
                </a:solidFill>
              </a:rPr>
              <a:t>(дополнительные  сведения, вносятся по личному заявлению аспиранта):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391160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Сведения об освоении факультативных дисциплин;</a:t>
            </a:r>
          </a:p>
          <a:p>
            <a:r>
              <a:rPr lang="ru-RU" sz="2800" b="1" dirty="0" smtClean="0"/>
              <a:t>Сведения о форме обучения (очная, заочная);</a:t>
            </a:r>
          </a:p>
          <a:p>
            <a:r>
              <a:rPr lang="ru-RU" sz="2800" b="1" dirty="0" smtClean="0"/>
              <a:t>Сведения о прохождении ускоренного обучения по индивидуальному учебному плану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71678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540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Положение о порядке проведения государственной итоговой аттестации (итоговой аттестации) по программам подготовки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научно-педагогических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кадров в аспирантуре ФГБОУ ВО «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30.11.2016 №П-250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Общие положения;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Деятельность государственных экзаменационных комиссий (экзаменационных комиссий) и апелляционных комиссий;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Порядок проведения государственной итоговой аттестации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(итоговой аттестации);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Особенности проведения государственной итоговой аттестации (итоговой аттестации) для выпускников из числа лиц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 ограниченными возможностями здоровья;</a:t>
            </a:r>
          </a:p>
          <a:p>
            <a:pPr>
              <a:spcAft>
                <a:spcPts val="6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Порядок подачи и рассмотрения апелляций;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Формы заключения, заявлений, отзыва, рецензии.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Государственная итоговая аттестация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государственной итоговой аттестации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определение соответствия результатов 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освоения аспирантами образовательных 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соответствующим требованиям 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государственного 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стандарта - уровень </a:t>
            </a:r>
          </a:p>
          <a:p>
            <a:pPr algn="ctr"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кадров высшей квалификации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18.03.2016 №227 «Об утверждении Порядка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итоговой аттестации по образовательным программам высшего образования – программам подготовки научно-педагогических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в аспирантуре (адъюнктуре), программам ординатуры, программам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ассистентуры-стажировки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255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 порядке проведения государственной итоговой аттестации (итоговой аттестации) по программам подготовки научно-педагогических кадров в аспирантуре ФГБОУ ВО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  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30.11.2016  №П-250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>
            <a:normAutofit/>
          </a:bodyPr>
          <a:lstStyle/>
          <a:p>
            <a:pPr marL="285750" indent="-285750">
              <a:buNone/>
            </a:pP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Формы проведения: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ea typeface="맑은 고딕" pitchFamily="34" charset="-127"/>
                <a:cs typeface="Arial" pitchFamily="34" charset="0"/>
              </a:rPr>
              <a:t>государственный экзамен (итоговый экзамен)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ea typeface="맑은 고딕" pitchFamily="34" charset="-127"/>
                <a:cs typeface="Arial" pitchFamily="34" charset="0"/>
              </a:rPr>
              <a:t>научный доклад </a:t>
            </a: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об основных результатах подготовленной </a:t>
            </a:r>
          </a:p>
          <a:p>
            <a:pPr marL="285750" indent="-285750">
              <a:buNone/>
            </a:pP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научно-квалификационной работы (диссертации</a:t>
            </a:r>
            <a:r>
              <a:rPr lang="ru-RU" altLang="ru-RU" sz="2000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</a:pPr>
            <a:endParaRPr lang="ru-RU" altLang="ru-RU" sz="2000" dirty="0" smtClean="0">
              <a:latin typeface="Arial" pitchFamily="34" charset="0"/>
              <a:ea typeface="맑은 고딕" pitchFamily="34" charset="-127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Результаты каждого испытания определяются оценками «отлично», «хорошо», «удовлетворительно», «неудовлетворительно» </a:t>
            </a:r>
          </a:p>
          <a:p>
            <a:pPr marL="285750" indent="-285750"/>
            <a:endParaRPr lang="ru-RU" altLang="ru-RU" sz="2000" b="1" dirty="0" smtClean="0">
              <a:latin typeface="Arial" pitchFamily="34" charset="0"/>
              <a:ea typeface="맑은 고딕" pitchFamily="34" charset="-127"/>
              <a:cs typeface="Arial" pitchFamily="34" charset="0"/>
            </a:endParaRPr>
          </a:p>
          <a:p>
            <a:pPr marL="285750" indent="-285750">
              <a:buNone/>
            </a:pP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Оценки «отлично», «хорошо», «удовлетворительно» означают </a:t>
            </a:r>
          </a:p>
          <a:p>
            <a:pPr marL="0" indent="-285750">
              <a:buNone/>
            </a:pPr>
            <a:r>
              <a:rPr lang="ru-RU" altLang="ru-RU" sz="2000" b="1" dirty="0" smtClean="0">
                <a:latin typeface="Arial" pitchFamily="34" charset="0"/>
                <a:ea typeface="맑은 고딕" pitchFamily="34" charset="-127"/>
                <a:cs typeface="Arial" pitchFamily="34" charset="0"/>
              </a:rPr>
              <a:t>успешное прохождение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государственной итоговой аттестации (итоговой аттестации)</a:t>
            </a:r>
            <a:endParaRPr lang="ru-RU" altLang="ru-RU" sz="2000" b="1" dirty="0" smtClean="0">
              <a:latin typeface="Arial" pitchFamily="34" charset="0"/>
              <a:ea typeface="맑은 고딕" pitchFamily="34" charset="-127"/>
              <a:cs typeface="Arial" pitchFamily="34" charset="0"/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9286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 порядке проведения государственной итоговой аттестации (итоговой аттестации) по программам подготовки научно-педагогических кадров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аспирантуре ФГБОУ ВО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   от 30.11.2016  №П-250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07209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Требования к научно-квалификационной работе (диссертации) :</a:t>
            </a:r>
          </a:p>
          <a:p>
            <a:pPr>
              <a:spcAft>
                <a:spcPts val="600"/>
              </a:spcAf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Соответствие критериям, установленным для научно-квалификационной работы (диссертации) на соискание ученой степени кандидата наук, и оформлена в соответствии с требованиями, устанавливаемыми Министерством образования и науки Российской Федерации.</a:t>
            </a:r>
          </a:p>
          <a:p>
            <a:pPr>
              <a:spcAft>
                <a:spcPts val="600"/>
              </a:spcAf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Научно-квалификационная работа должна содержать решение научной задачи, имеющей значение для развития соответствующей отрасли знаний, либо новые научно обоснованные технические, технологические или иные решения и разработки, имеющие существенное значение для развития страны.</a:t>
            </a:r>
          </a:p>
          <a:p>
            <a:pPr>
              <a:spcAft>
                <a:spcPts val="600"/>
              </a:spcAf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Диссертация должна быть написана автором самостоятельно, обладать внутренним единством, содержать новые научные результаты и положения, выдвигаемые для публичной защиты, и свидетельствовать о личном вкладе автора диссертации в науку. В диссертации, имеющей прикладной характер, должны приводиться сведения о практическом использовании полученных автором диссертации научных результатов, а в диссертации, имеющей теоретический характер, - рекомендации по использованию научных выводов.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Предложенные автором диссертации решения должны быть аргументированы и оценены по сравнению с другими известными решениями.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112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 порядке проведения государственной итоговой аттестации (итоговой аттестации) по программам подготовки научно-педагогических кадров в аспирантуре ФГБОУ ВО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от 30.11.2016 №П-250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000660"/>
          </a:xfrm>
        </p:spPr>
        <p:txBody>
          <a:bodyPr>
            <a:normAutofit lnSpcReduction="10000"/>
          </a:bodyPr>
          <a:lstStyle/>
          <a:p>
            <a:endParaRPr lang="ru-RU" sz="16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Требования к научно-квалификационной работе (диссертации):</a:t>
            </a:r>
          </a:p>
          <a:p>
            <a:pPr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диссертации аспирант обязан ссылаться на автора и (или) источник заимствования материалов или отдельных результатов.</a:t>
            </a: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 использовании в диссертации результатов научных работ, выполненных аспирантом лично и (или) в соавторстве, аспирант обязан отметить в диссертации это обстоятельство.</a:t>
            </a: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Основные научные результаты диссертации должны быть опубликованы в  рецензируемых научных изданиях.</a:t>
            </a: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  <a:hlinkClick r:id="rId2"/>
              </a:rPr>
              <a:t>Перечень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рецензируемых изданий размещается на официальном сайте Высшей аттестационной комиссии при Министерстве образования и науки Российской Федерации в информационно-телекоммуникационной сети "Интернет". 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экзамен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Государственный экзамен (итоговый экзамен) проводится по одной или нескольким дисциплинам и (или) модулям образовательной программы, результаты освоения которых имеют определяющее значение для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преподавательской деятельности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 образовательным программам высшего образования.</a:t>
            </a:r>
          </a:p>
          <a:p>
            <a:pPr marL="0" indent="0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государственной итоговой аттестации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по образовательным программам аспирантуры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перечень вопросов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 выносимых на государственный экзамен (итоговый экзамен);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рекомендации по подготовке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 государственному экзамену (итоговому экзамену);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перечень рекомендуемой литературы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для подготовки;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критерии оценки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Научный  доклад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об основных результатах подготовленной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  <a:ea typeface="맑은 고딕" pitchFamily="34" charset="-127"/>
                <a:cs typeface="Arial" charset="0"/>
              </a:rPr>
              <a:t>научно-квалификационной работы (диссертации</a:t>
            </a:r>
            <a:r>
              <a:rPr lang="ru-RU" altLang="ru-RU" sz="2000" dirty="0" smtClean="0">
                <a:solidFill>
                  <a:srgbClr val="002060"/>
                </a:solidFill>
                <a:ea typeface="맑은 고딕" pitchFamily="34" charset="-127"/>
              </a:rPr>
              <a:t>)</a:t>
            </a:r>
            <a:r>
              <a:rPr lang="ru-RU" altLang="ru-RU" sz="2000" dirty="0" smtClean="0">
                <a:ea typeface="맑은 고딕" pitchFamily="34" charset="-127"/>
              </a:rPr>
              <a:t/>
            </a:r>
            <a:br>
              <a:rPr lang="ru-RU" altLang="ru-RU" sz="2000" dirty="0" smtClean="0">
                <a:ea typeface="맑은 고딕" pitchFamily="34" charset="-127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Представление научного доклада является защитой результатов научного исследования.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представления научного доклада – демонстрация степени готовности выпускника к ведению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профессиональной научно-исследовательской деятельности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государственной итоговой аттестации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(итоговой аттестации)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 образовательным программам аспирантуры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СамГТУ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требования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научному докладу;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последовательность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подготовки;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методические рекомендации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подготовке;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перечень рекомендуемой литературы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подготовки;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критерии оценки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1409</Words>
  <PresentationFormat>Экран (4:3)</PresentationFormat>
  <Paragraphs>246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Государственная итоговая аттестация  (итоговая аттестация) аспирантов  ФГБОУ ВО «СамГТУ» в 2019 г. </vt:lpstr>
      <vt:lpstr> Нормативные документы, регулирующие порядок проведения ГИА</vt:lpstr>
      <vt:lpstr> Положение о порядке проведения государственной итоговой аттестации (итоговой аттестации) по программам подготовки  научно-педагогических кадров в аспирантуре ФГБОУ ВО «СамГТУ»  от 30.11.2016 №П-250 </vt:lpstr>
      <vt:lpstr>Государственная итоговая аттестация</vt:lpstr>
      <vt:lpstr>Положение о порядке проведения государственной итоговой аттестации (итоговой аттестации) по программам подготовки научно-педагогических кадров в аспирантуре ФГБОУ ВО «СамГТУ»     от 30.11.2016  №П-250</vt:lpstr>
      <vt:lpstr> Положение о порядке проведения государственной итоговой аттестации (итоговой аттестации) по программам подготовки научно-педагогических кадров в аспирантуре ФГБОУ ВО «СамГТУ»    от 30.11.2016  №П-250 </vt:lpstr>
      <vt:lpstr> Положение о порядке проведения государственной итоговой аттестации (итоговой аттестации) по программам подготовки научно-педагогических кадров в аспирантуре ФГБОУ ВО «СамГТУ» от 30.11.2016 №П-250 </vt:lpstr>
      <vt:lpstr>Государственный экзамен</vt:lpstr>
      <vt:lpstr>Научный  доклад об основных результатах подготовленной  научно-квалификационной работы (диссертации) </vt:lpstr>
      <vt:lpstr>Титульный лист научного доклада</vt:lpstr>
      <vt:lpstr>Допуск к государственной итоговой аттестации</vt:lpstr>
      <vt:lpstr>Сроки проведения промежуточной аттестации  аспирантов-выпускников 2019 года (КЭ, зачеты по дисциплинам, практикам, научным исследованиям)</vt:lpstr>
      <vt:lpstr>Результаты государственной  итоговой аттестации</vt:lpstr>
      <vt:lpstr>Сроки  проведения государственной итоговой аттестации (итоговой аттестации) </vt:lpstr>
      <vt:lpstr>Этапы подготовки  к ГИА</vt:lpstr>
      <vt:lpstr>Этапы подготовки  к  ГИА</vt:lpstr>
      <vt:lpstr>Этапы подготовки  к ГИА</vt:lpstr>
      <vt:lpstr>Документы, которые представляет в ОАД аспирант:</vt:lpstr>
      <vt:lpstr>Документы, которые представляет в ОАД  секретарь ГЭК (ЭК):</vt:lpstr>
      <vt:lpstr>Слайд 20</vt:lpstr>
      <vt:lpstr> Диплом об окончании аспирантуры (обязательные для внесения сведения): </vt:lpstr>
      <vt:lpstr>  Диплом об окончании аспирантуры (дополнительные  сведения, вносятся по личному заявлению аспиранта):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(итоговая)  аттестация аспирантов в 2018 г. </dc:title>
  <dc:creator>User</dc:creator>
  <cp:lastModifiedBy>User</cp:lastModifiedBy>
  <cp:revision>82</cp:revision>
  <dcterms:created xsi:type="dcterms:W3CDTF">2017-12-21T13:05:04Z</dcterms:created>
  <dcterms:modified xsi:type="dcterms:W3CDTF">2018-12-21T08:03:31Z</dcterms:modified>
</cp:coreProperties>
</file>